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303" r:id="rId24"/>
    <p:sldId id="282" r:id="rId25"/>
    <p:sldId id="283" r:id="rId26"/>
    <p:sldId id="280" r:id="rId27"/>
    <p:sldId id="281" r:id="rId28"/>
    <p:sldId id="284" r:id="rId29"/>
    <p:sldId id="286" r:id="rId30"/>
    <p:sldId id="287" r:id="rId31"/>
    <p:sldId id="288" r:id="rId32"/>
    <p:sldId id="305" r:id="rId33"/>
    <p:sldId id="285" r:id="rId34"/>
    <p:sldId id="289" r:id="rId35"/>
    <p:sldId id="290" r:id="rId36"/>
    <p:sldId id="291" r:id="rId37"/>
    <p:sldId id="297" r:id="rId38"/>
    <p:sldId id="298" r:id="rId39"/>
    <p:sldId id="299" r:id="rId40"/>
    <p:sldId id="309" r:id="rId41"/>
    <p:sldId id="311" r:id="rId42"/>
    <p:sldId id="310" r:id="rId43"/>
    <p:sldId id="292" r:id="rId44"/>
    <p:sldId id="293" r:id="rId45"/>
    <p:sldId id="294" r:id="rId4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72B"/>
    <a:srgbClr val="0000FF"/>
    <a:srgbClr val="A50021"/>
    <a:srgbClr val="CC9B00"/>
    <a:srgbClr val="FF4F4F"/>
    <a:srgbClr val="3333FF"/>
    <a:srgbClr val="B54F17"/>
    <a:srgbClr val="1C5917"/>
    <a:srgbClr val="884106"/>
    <a:srgbClr val="7136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9" d="100"/>
          <a:sy n="59" d="100"/>
        </p:scale>
        <p:origin x="-1278"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0CE0-1C4D-4C81-9B39-19F930C090DA}" type="datetimeFigureOut">
              <a:rPr lang="ms-MY" smtClean="0"/>
              <a:pPr/>
              <a:t>08/10/2009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30CE0-1C4D-4C81-9B39-19F930C090DA}" type="datetimeFigureOut">
              <a:rPr lang="ms-MY" smtClean="0"/>
              <a:pPr/>
              <a:t>08/10/2009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D265C-53F5-4651-8B5F-497D93888E62}"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my/imgres?imgurl=http://1.bp.blogspot.com/_2e16uG7Mf_4/Sd2VPQPQktI/AAAAAAAAB5M/TQ4E5MMHdSM/s400/bribery.gif&amp;imgrefurl=http://sanyaleeya.blogspot.com/2009/04/tolonglahjangan-rasuah.html&amp;usg=__-p94vBof7jZYTxjGpntb5g6eaJs=&amp;h=288&amp;w=400&amp;sz=197&amp;hl=ms&amp;start=57&amp;tbnid=IkNRxEFwvN6PKM:&amp;tbnh=89&amp;tbnw=124&amp;prev=/images?q=rasuah&amp;gbv=2&amp;ndsp=21&amp;hl=ms&amp;sa=N&amp;start=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613174" cy="7143776"/>
            <a:chOff x="0" y="0"/>
            <a:chExt cx="9613174" cy="7143776"/>
          </a:xfrm>
        </p:grpSpPr>
        <p:pic>
          <p:nvPicPr>
            <p:cNvPr id="15363" name="Picture 3" descr="C:\Users\NADHIRAH\Pictures\masjid-putrajaya.jpg"/>
            <p:cNvPicPr>
              <a:picLocks noChangeAspect="1" noChangeArrowheads="1"/>
            </p:cNvPicPr>
            <p:nvPr/>
          </p:nvPicPr>
          <p:blipFill>
            <a:blip r:embed="rId2">
              <a:lum bright="-10000" contrast="20000"/>
            </a:blip>
            <a:srcRect/>
            <a:stretch>
              <a:fillRect/>
            </a:stretch>
          </p:blipFill>
          <p:spPr bwMode="auto">
            <a:xfrm>
              <a:off x="0" y="0"/>
              <a:ext cx="9144000" cy="6858000"/>
            </a:xfrm>
            <a:prstGeom prst="rect">
              <a:avLst/>
            </a:prstGeom>
            <a:noFill/>
          </p:spPr>
        </p:pic>
        <p:pic>
          <p:nvPicPr>
            <p:cNvPr id="6" name="Picture 11" descr="C:\Users\NADHIRAH\Pictures\rasuah.jpg"/>
            <p:cNvPicPr>
              <a:picLocks noChangeAspect="1" noChangeArrowheads="1"/>
            </p:cNvPicPr>
            <p:nvPr/>
          </p:nvPicPr>
          <p:blipFill>
            <a:blip r:embed="rId3"/>
            <a:srcRect/>
            <a:stretch>
              <a:fillRect/>
            </a:stretch>
          </p:blipFill>
          <p:spPr bwMode="auto">
            <a:xfrm>
              <a:off x="3929058" y="285752"/>
              <a:ext cx="5684116" cy="6858024"/>
            </a:xfrm>
            <a:prstGeom prst="rect">
              <a:avLst/>
            </a:prstGeom>
            <a:noFill/>
            <a:effectLst>
              <a:softEdge rad="6350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2215256" y="4744384"/>
              <a:ext cx="2649184" cy="2259997"/>
            </a:xfrm>
            <a:prstGeom prst="rect">
              <a:avLst/>
            </a:prstGeom>
            <a:noFill/>
            <a:effectLst>
              <a:softEdge rad="317500"/>
            </a:effectLst>
          </p:spPr>
        </p:pic>
      </p:grpSp>
      <p:grpSp>
        <p:nvGrpSpPr>
          <p:cNvPr id="9" name="Group 7"/>
          <p:cNvGrpSpPr>
            <a:grpSpLocks/>
          </p:cNvGrpSpPr>
          <p:nvPr/>
        </p:nvGrpSpPr>
        <p:grpSpPr bwMode="auto">
          <a:xfrm>
            <a:off x="428596" y="71414"/>
            <a:ext cx="1143008" cy="1214446"/>
            <a:chOff x="2160" y="3110"/>
            <a:chExt cx="1080" cy="1080"/>
          </a:xfrm>
          <a:effectLst>
            <a:glow rad="101600">
              <a:schemeClr val="tx1">
                <a:alpha val="60000"/>
              </a:schemeClr>
            </a:glow>
          </a:effectLst>
        </p:grpSpPr>
        <p:sp>
          <p:nvSpPr>
            <p:cNvPr id="10" name="Oval 8"/>
            <p:cNvSpPr>
              <a:spLocks noChangeArrowheads="1"/>
            </p:cNvSpPr>
            <p:nvPr/>
          </p:nvSpPr>
          <p:spPr bwMode="auto">
            <a:xfrm>
              <a:off x="2220" y="3160"/>
              <a:ext cx="960" cy="980"/>
            </a:xfrm>
            <a:prstGeom prst="ellipse">
              <a:avLst/>
            </a:prstGeom>
            <a:solidFill>
              <a:srgbClr val="FFFFFF"/>
            </a:solidFill>
            <a:ln w="9525">
              <a:noFill/>
              <a:round/>
              <a:headEnd/>
              <a:tailEnd/>
            </a:ln>
          </p:spPr>
          <p:txBody>
            <a:bodyPr/>
            <a:lstStyle/>
            <a:p>
              <a:pPr>
                <a:defRPr/>
              </a:pPr>
              <a:endParaRPr lang="ms-MY">
                <a:ln>
                  <a:solidFill>
                    <a:schemeClr val="tx1"/>
                  </a:solidFill>
                </a:ln>
                <a:effectLst>
                  <a:glow rad="101600">
                    <a:schemeClr val="tx1">
                      <a:alpha val="60000"/>
                    </a:schemeClr>
                  </a:glow>
                </a:effectLst>
                <a:latin typeface="Calibri" pitchFamily="34" charset="0"/>
              </a:endParaRPr>
            </a:p>
          </p:txBody>
        </p:sp>
        <p:pic>
          <p:nvPicPr>
            <p:cNvPr id="11" name="Picture 9" descr="lambangterengganu"/>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160" y="3110"/>
              <a:ext cx="1080" cy="1080"/>
            </a:xfrm>
            <a:prstGeom prst="rect">
              <a:avLst/>
            </a:prstGeom>
            <a:noFill/>
            <a:ln w="9525">
              <a:noFill/>
              <a:miter lim="800000"/>
              <a:headEnd/>
              <a:tailEnd/>
            </a:ln>
          </p:spPr>
        </p:pic>
      </p:grpSp>
      <p:sp>
        <p:nvSpPr>
          <p:cNvPr id="12" name="TextBox 11"/>
          <p:cNvSpPr txBox="1"/>
          <p:nvPr/>
        </p:nvSpPr>
        <p:spPr>
          <a:xfrm>
            <a:off x="1142944" y="214290"/>
            <a:ext cx="8001056" cy="646331"/>
          </a:xfrm>
          <a:prstGeom prst="rect">
            <a:avLst/>
          </a:prstGeom>
          <a:noFill/>
        </p:spPr>
        <p:txBody>
          <a:bodyPr wrap="square">
            <a:spAutoFit/>
          </a:bodyPr>
          <a:lstStyle/>
          <a:p>
            <a:pPr algn="ctr" fontAlgn="auto">
              <a:spcBef>
                <a:spcPts val="0"/>
              </a:spcBef>
              <a:spcAft>
                <a:spcPts val="0"/>
              </a:spcAft>
              <a:defRPr/>
            </a:pPr>
            <a:r>
              <a:rPr lang="en-US" sz="3600" b="1" dirty="0" err="1">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Jabatan</a:t>
            </a:r>
            <a:r>
              <a:rPr lang="en-US" sz="3600" b="1" dirty="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 Hal </a:t>
            </a:r>
            <a:r>
              <a:rPr lang="en-US" sz="3600" b="1" dirty="0" err="1">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Ehwal</a:t>
            </a:r>
            <a:r>
              <a:rPr lang="en-US" sz="3600" b="1" dirty="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 </a:t>
            </a:r>
            <a:r>
              <a:rPr lang="en-US" sz="3600" b="1" dirty="0" smtClean="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Agama Terengganu</a:t>
            </a:r>
            <a:endParaRPr lang="en-US" sz="3600" b="1" dirty="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endParaRPr>
          </a:p>
        </p:txBody>
      </p:sp>
      <p:sp>
        <p:nvSpPr>
          <p:cNvPr id="13" name="TextBox 12"/>
          <p:cNvSpPr txBox="1"/>
          <p:nvPr/>
        </p:nvSpPr>
        <p:spPr>
          <a:xfrm>
            <a:off x="428596" y="1857364"/>
            <a:ext cx="7429520" cy="769441"/>
          </a:xfrm>
          <a:prstGeom prst="rect">
            <a:avLst/>
          </a:prstGeom>
          <a:noFill/>
        </p:spPr>
        <p:txBody>
          <a:bodyPr wrap="square">
            <a:spAutoFit/>
          </a:bodyPr>
          <a:lstStyle/>
          <a:p>
            <a:pPr fontAlgn="auto">
              <a:spcBef>
                <a:spcPts val="0"/>
              </a:spcBef>
              <a:spcAft>
                <a:spcPts val="0"/>
              </a:spcAft>
              <a:defRPr/>
            </a:pPr>
            <a:r>
              <a:rPr lang="en-US" sz="4400" b="1" u="sng" dirty="0" err="1">
                <a:ln>
                  <a:solidFill>
                    <a:schemeClr val="accent6">
                      <a:lumMod val="75000"/>
                    </a:schemeClr>
                  </a:solidFill>
                </a:ln>
                <a:solidFill>
                  <a:srgbClr val="FF4F4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t>
            </a:r>
            <a:r>
              <a:rPr lang="en-US" sz="2400" b="1" u="sng" dirty="0" err="1">
                <a:ln>
                  <a:solidFill>
                    <a:schemeClr val="accent6">
                      <a:lumMod val="75000"/>
                    </a:schemeClr>
                  </a:solidFill>
                </a:ln>
                <a:solidFill>
                  <a:srgbClr val="FF4F4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hutbah</a:t>
            </a:r>
            <a:r>
              <a:rPr lang="en-US" sz="2400" b="1" u="sng" dirty="0">
                <a:ln>
                  <a:solidFill>
                    <a:schemeClr val="accent6">
                      <a:lumMod val="75000"/>
                    </a:schemeClr>
                  </a:solidFill>
                </a:ln>
                <a:solidFill>
                  <a:srgbClr val="FF4F4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4400" b="1" u="sng" dirty="0">
                <a:ln>
                  <a:solidFill>
                    <a:schemeClr val="accent6">
                      <a:lumMod val="75000"/>
                    </a:schemeClr>
                  </a:solidFill>
                </a:ln>
                <a:solidFill>
                  <a:srgbClr val="FF4F4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
            </a:r>
            <a:r>
              <a:rPr lang="en-US" sz="2400" b="1" u="sng" dirty="0">
                <a:ln>
                  <a:solidFill>
                    <a:schemeClr val="accent6">
                      <a:lumMod val="75000"/>
                    </a:schemeClr>
                  </a:solidFill>
                </a:ln>
                <a:solidFill>
                  <a:srgbClr val="FF4F4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ultimedia</a:t>
            </a:r>
          </a:p>
        </p:txBody>
      </p:sp>
      <p:sp>
        <p:nvSpPr>
          <p:cNvPr id="14" name="TextBox 13"/>
          <p:cNvSpPr txBox="1"/>
          <p:nvPr/>
        </p:nvSpPr>
        <p:spPr>
          <a:xfrm>
            <a:off x="428596" y="2603368"/>
            <a:ext cx="8215370"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Pengamal</a:t>
            </a:r>
            <a:r>
              <a:rPr lang="en-US" sz="54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a:t>
            </a:r>
            <a:r>
              <a:rPr lang="en-US" sz="54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Rasuah</a:t>
            </a:r>
            <a:r>
              <a:rPr lang="en-US" sz="54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a:t>
            </a:r>
            <a:r>
              <a:rPr lang="en-US" sz="54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Pengkhianat</a:t>
            </a:r>
            <a:r>
              <a:rPr lang="en-US" sz="54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Negara</a:t>
            </a:r>
            <a:endParaRPr lang="ms-MY" sz="5400" b="1" spc="50" dirty="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endParaRPr>
          </a:p>
        </p:txBody>
      </p:sp>
      <p:sp>
        <p:nvSpPr>
          <p:cNvPr id="15" name="TextBox 14"/>
          <p:cNvSpPr txBox="1"/>
          <p:nvPr/>
        </p:nvSpPr>
        <p:spPr>
          <a:xfrm>
            <a:off x="-76200" y="5357826"/>
            <a:ext cx="9144000" cy="523220"/>
          </a:xfrm>
          <a:prstGeom prst="rect">
            <a:avLst/>
          </a:prstGeom>
          <a:noFill/>
        </p:spPr>
        <p:txBody>
          <a:bodyPr>
            <a:spAutoFit/>
          </a:bodyPr>
          <a:lstStyle/>
          <a:p>
            <a:pPr algn="ctr" fontAlgn="auto">
              <a:spcBef>
                <a:spcPts val="0"/>
              </a:spcBef>
              <a:spcAft>
                <a:spcPts val="0"/>
              </a:spcAft>
              <a:defRPr/>
            </a:pPr>
            <a:r>
              <a:rPr lang="en-US" sz="2800" b="1" dirty="0"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20 </a:t>
            </a:r>
            <a:r>
              <a:rPr lang="en-US" sz="2800" b="1" dirty="0" err="1"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Syawal</a:t>
            </a:r>
            <a:r>
              <a:rPr lang="en-US" sz="2800" b="1" dirty="0"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1430 / 9 </a:t>
            </a:r>
            <a:r>
              <a:rPr lang="en-US" sz="2800" b="1" dirty="0" err="1"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Oktober</a:t>
            </a:r>
            <a:r>
              <a:rPr lang="en-US" sz="2800" b="1" dirty="0"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2009</a:t>
            </a:r>
            <a:endParaRPr lang="en-US" sz="2800" b="1" dirty="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16" name="Rectangle 15"/>
          <p:cNvSpPr/>
          <p:nvPr/>
        </p:nvSpPr>
        <p:spPr>
          <a:xfrm>
            <a:off x="857224" y="5701745"/>
            <a:ext cx="7053534" cy="584775"/>
          </a:xfrm>
          <a:prstGeom prst="rect">
            <a:avLst/>
          </a:prstGeom>
        </p:spPr>
        <p:txBody>
          <a:bodyPr wrap="none">
            <a:spAutoFit/>
          </a:bodyPr>
          <a:lstStyle/>
          <a:p>
            <a:pPr algn="ctr"/>
            <a:r>
              <a:rPr lang="en-US" sz="3200" i="1" dirty="0" smtClean="0">
                <a:ln>
                  <a:solidFill>
                    <a:sysClr val="windowText" lastClr="000000"/>
                  </a:solidFill>
                </a:ln>
                <a:solidFill>
                  <a:srgbClr val="FFC000"/>
                </a:solidFill>
                <a:effectLst>
                  <a:glow rad="101600">
                    <a:schemeClr val="tx1">
                      <a:alpha val="60000"/>
                    </a:schemeClr>
                  </a:glow>
                </a:effectLst>
                <a:latin typeface="Berlin Sans FB Demi" pitchFamily="34" charset="0"/>
              </a:rPr>
              <a:t>http://e-khutbah.terengganu.gov.my</a:t>
            </a:r>
            <a:endParaRPr lang="en-US" sz="3200" i="1" dirty="0">
              <a:ln>
                <a:solidFill>
                  <a:sysClr val="windowText" lastClr="000000"/>
                </a:solidFill>
              </a:ln>
              <a:solidFill>
                <a:srgbClr val="FFC000"/>
              </a:solidFill>
              <a:effectLst>
                <a:glow rad="101600">
                  <a:schemeClr val="tx1">
                    <a:alpha val="60000"/>
                  </a:schemeClr>
                </a:glow>
              </a:effectLst>
              <a:latin typeface="Berlin Sans FB Demi" pitchFamily="34" charset="0"/>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785848" y="71414"/>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188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214282" y="4000504"/>
            <a:ext cx="8715436" cy="2677656"/>
          </a:xfrm>
          <a:prstGeom prst="rect">
            <a:avLst/>
          </a:prstGeom>
          <a:solidFill>
            <a:srgbClr val="21872B">
              <a:alpha val="52000"/>
            </a:srgbClr>
          </a:solidFill>
        </p:spPr>
        <p:txBody>
          <a:bodyPr wrap="square">
            <a:spAutoFit/>
          </a:bodyPr>
          <a:lstStyle/>
          <a:p>
            <a:pPr lvl="0" algn="ctr" eaLnBrk="0" fontAlgn="base" hangingPunct="0">
              <a:spcBef>
                <a:spcPct val="0"/>
              </a:spcBef>
              <a:spcAft>
                <a:spcPct val="0"/>
              </a:spcAft>
            </a:pPr>
            <a:r>
              <a:rPr lang="ms-MY" sz="2400" dirty="0" smtClean="0">
                <a:ln>
                  <a:solidFill>
                    <a:sysClr val="windowText" lastClr="000000"/>
                  </a:solidFill>
                </a:ln>
                <a:solidFill>
                  <a:schemeClr val="bg1"/>
                </a:solidFill>
                <a:effectLst>
                  <a:glow rad="101600">
                    <a:schemeClr val="tx1">
                      <a:alpha val="60000"/>
                    </a:schemeClr>
                  </a:glow>
                </a:effectLst>
                <a:latin typeface="Arial Black" pitchFamily="34" charset="0"/>
              </a:rPr>
              <a:t>“Dan janganlah kamu makan harta orang lain di antara kamu dengan jalan yang salah, dan jangan pula kamu menghulurkan harta kamu (memberi rasuah) kepada hakim-hakim kerana hendak memakan (atau mengambil) harta manusia dengan (berbuat) dosa, padahal kamu mengetahui (salahnya).”</a:t>
            </a:r>
            <a:endPar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
        <p:nvSpPr>
          <p:cNvPr id="11" name="Rectangle 10"/>
          <p:cNvSpPr/>
          <p:nvPr/>
        </p:nvSpPr>
        <p:spPr>
          <a:xfrm>
            <a:off x="571472" y="1285860"/>
            <a:ext cx="7858180" cy="2308324"/>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وَلاَ تَأْكُلُواْ أَمْوَالَكُم بَيْنَكُم بِالْبَاطِلِ وَتُدْلُواْ بِهَا إِلَى الْحُكَّامِ لِتَأْكُلُواْ فَرِيقًا مِّنْ أَمْوَالِ النَّاسِ بِالإِثْمِ وَأَنتُمْ تَعْلَمُونَ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785848" y="71414"/>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juga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menjelaskan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214282" y="3857628"/>
            <a:ext cx="8715436" cy="1508105"/>
          </a:xfrm>
          <a:prstGeom prst="rect">
            <a:avLst/>
          </a:prstGeom>
          <a:solidFill>
            <a:srgbClr val="21872B">
              <a:alpha val="52000"/>
            </a:srgbClr>
          </a:solidFill>
        </p:spPr>
        <p:txBody>
          <a:bodyPr wrap="square">
            <a:spAutoFit/>
          </a:bodyPr>
          <a:lstStyle/>
          <a:p>
            <a:pPr algn="ct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Pemberi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rasuah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penerima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rasuah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akan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masuk</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ke</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api</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neraka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a:t>
            </a:r>
          </a:p>
          <a:p>
            <a:pPr algn="r"/>
            <a:r>
              <a:rPr lang="en-US" sz="3600" dirty="0" err="1" smtClean="0">
                <a:ln>
                  <a:solidFill>
                    <a:sysClr val="windowText" lastClr="000000"/>
                  </a:solidFill>
                </a:ln>
                <a:solidFill>
                  <a:schemeClr val="bg1"/>
                </a:solidFill>
                <a:effectLst>
                  <a:glow rad="101600">
                    <a:schemeClr val="tx1">
                      <a:alpha val="60000"/>
                    </a:schemeClr>
                  </a:glow>
                </a:effectLst>
                <a:latin typeface="Brush Script MT" pitchFamily="66" charset="0"/>
              </a:rPr>
              <a:t>Riwayat</a:t>
            </a:r>
            <a:r>
              <a:rPr lang="en-US" sz="3600" dirty="0" smtClean="0">
                <a:ln>
                  <a:solidFill>
                    <a:sysClr val="windowText" lastClr="000000"/>
                  </a:solidFill>
                </a:ln>
                <a:solidFill>
                  <a:schemeClr val="bg1"/>
                </a:solidFill>
                <a:effectLst>
                  <a:glow rad="101600">
                    <a:schemeClr val="tx1">
                      <a:alpha val="60000"/>
                    </a:schemeClr>
                  </a:glow>
                </a:effectLst>
                <a:latin typeface="Brush Script MT" pitchFamily="66" charset="0"/>
              </a:rPr>
              <a:t> At-</a:t>
            </a:r>
            <a:r>
              <a:rPr lang="en-US" sz="3600" dirty="0" err="1" smtClean="0">
                <a:ln>
                  <a:solidFill>
                    <a:sysClr val="windowText" lastClr="000000"/>
                  </a:solidFill>
                </a:ln>
                <a:solidFill>
                  <a:schemeClr val="bg1"/>
                </a:solidFill>
                <a:effectLst>
                  <a:glow rad="101600">
                    <a:schemeClr val="tx1">
                      <a:alpha val="60000"/>
                    </a:schemeClr>
                  </a:glow>
                </a:effectLst>
                <a:latin typeface="Brush Script MT" pitchFamily="66" charset="0"/>
              </a:rPr>
              <a:t>Tabrani</a:t>
            </a:r>
            <a:endParaRPr lang="ms-MY" sz="3600" dirty="0">
              <a:ln>
                <a:solidFill>
                  <a:sysClr val="windowText" lastClr="000000"/>
                </a:solidFill>
              </a:ln>
              <a:solidFill>
                <a:schemeClr val="bg1"/>
              </a:solidFill>
              <a:effectLst>
                <a:glow rad="101600">
                  <a:schemeClr val="tx1">
                    <a:alpha val="60000"/>
                  </a:schemeClr>
                </a:glow>
              </a:effectLst>
              <a:latin typeface="Brush Script MT" pitchFamily="66" charset="0"/>
            </a:endParaRPr>
          </a:p>
        </p:txBody>
      </p:sp>
      <p:sp>
        <p:nvSpPr>
          <p:cNvPr id="11" name="Rectangle 10"/>
          <p:cNvSpPr/>
          <p:nvPr/>
        </p:nvSpPr>
        <p:spPr>
          <a:xfrm>
            <a:off x="1214414" y="2035252"/>
            <a:ext cx="6232796" cy="1107996"/>
          </a:xfrm>
          <a:prstGeom prst="rect">
            <a:avLst/>
          </a:prstGeom>
        </p:spPr>
        <p:txBody>
          <a:bodyPr wrap="none">
            <a:spAutoFit/>
          </a:bodyPr>
          <a:lstStyle/>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الرَّاشِيْ وَالْمُرْتَشِيْ فِيْ النَّارِ</a:t>
            </a:r>
            <a:endParaRPr lang="ms-MY" sz="66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785848" y="262574"/>
            <a:ext cx="750092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membimbangkan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ed Rectangle 10"/>
          <p:cNvSpPr/>
          <p:nvPr/>
        </p:nvSpPr>
        <p:spPr>
          <a:xfrm>
            <a:off x="357158" y="3000372"/>
            <a:ext cx="8501122" cy="1500198"/>
          </a:xfrm>
          <a:prstGeom prst="round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Perlaku</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rasuah</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bersubahat</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dianggap</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PROMPAK HARTA RAKYAT.</a:t>
            </a:r>
            <a:endPar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ounded Rectangle 11"/>
          <p:cNvSpPr/>
          <p:nvPr/>
        </p:nvSpPr>
        <p:spPr>
          <a:xfrm>
            <a:off x="428596" y="4857760"/>
            <a:ext cx="8358246" cy="1571636"/>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Gejala</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Rasuah</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mengancam</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kestabilan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Politik</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Ekonomi</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Keselamatan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Negara.</a:t>
            </a:r>
            <a:endPar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4" name="Rounded Rectangle 13"/>
          <p:cNvSpPr/>
          <p:nvPr/>
        </p:nvSpPr>
        <p:spPr>
          <a:xfrm>
            <a:off x="3428992" y="1357298"/>
            <a:ext cx="5429288" cy="1285884"/>
          </a:xfrm>
          <a:prstGeom prst="roundRect">
            <a:avLst/>
          </a:prstGeom>
          <a:solidFill>
            <a:srgbClr val="CC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Statistik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SPRM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sebanyak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605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tangkapan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dibuat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Notched Right Arrow 14"/>
          <p:cNvSpPr/>
          <p:nvPr/>
        </p:nvSpPr>
        <p:spPr>
          <a:xfrm>
            <a:off x="0" y="1000108"/>
            <a:ext cx="3857620" cy="1643074"/>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2008</a:t>
            </a:r>
            <a:endParaRPr lang="ms-MY" sz="3200" dirty="0"/>
          </a:p>
        </p:txBody>
      </p:sp>
      <p:sp>
        <p:nvSpPr>
          <p:cNvPr id="16" name="Chevron 15"/>
          <p:cNvSpPr/>
          <p:nvPr/>
        </p:nvSpPr>
        <p:spPr>
          <a:xfrm>
            <a:off x="71406" y="3429000"/>
            <a:ext cx="642910" cy="785818"/>
          </a:xfrm>
          <a:prstGeom prst="chevron">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7" name="Chevron 16"/>
          <p:cNvSpPr/>
          <p:nvPr/>
        </p:nvSpPr>
        <p:spPr>
          <a:xfrm>
            <a:off x="71406" y="5143512"/>
            <a:ext cx="642910" cy="785818"/>
          </a:xfrm>
          <a:prstGeom prst="chevron">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15"/>
                                        </p:tgtEl>
                                        <p:attrNameLst>
                                          <p:attrName>r</p:attrName>
                                        </p:attrNameLst>
                                      </p:cBhvr>
                                    </p:animRot>
                                  </p:childTnLst>
                                </p:cTn>
                              </p:par>
                              <p:par>
                                <p:cTn id="7" presetID="21" presetClass="entr" presetSubtype="4"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heel(4)">
                                      <p:cBhvr>
                                        <p:cTn id="9" dur="2000"/>
                                        <p:tgtEl>
                                          <p:spTgt spid="14"/>
                                        </p:tgtEl>
                                      </p:cBhvr>
                                    </p:animEffect>
                                  </p:childTnLst>
                                </p:cTn>
                              </p:par>
                              <p:par>
                                <p:cTn id="10" presetID="21"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2000"/>
                                        <p:tgtEl>
                                          <p:spTgt spid="11"/>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785848" y="262574"/>
            <a:ext cx="81438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Punca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berlakunya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kerana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7" name="Rounded Rectangle 16"/>
          <p:cNvSpPr/>
          <p:nvPr/>
        </p:nvSpPr>
        <p:spPr>
          <a:xfrm>
            <a:off x="1214414" y="3143248"/>
            <a:ext cx="4286280" cy="1428760"/>
          </a:xfrm>
          <a:prstGeom prst="roundRect">
            <a:avLst/>
          </a:prstGeom>
          <a:no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n>
                  <a:solidFill>
                    <a:sysClr val="windowText" lastClr="000000"/>
                  </a:solidFill>
                </a:ln>
                <a:solidFill>
                  <a:srgbClr val="FF0000"/>
                </a:solidFill>
                <a:effectLst>
                  <a:glow rad="101600">
                    <a:schemeClr val="tx1">
                      <a:alpha val="60000"/>
                    </a:schemeClr>
                  </a:glow>
                </a:effectLst>
                <a:latin typeface="Arial Black" pitchFamily="34" charset="0"/>
              </a:rPr>
              <a:t>Punca</a:t>
            </a:r>
            <a:r>
              <a:rPr lang="en-US" sz="4800" dirty="0" smtClean="0">
                <a:ln>
                  <a:solidFill>
                    <a:sysClr val="windowText" lastClr="000000"/>
                  </a:solidFill>
                </a:ln>
                <a:solidFill>
                  <a:srgbClr val="FF0000"/>
                </a:solidFill>
                <a:effectLst>
                  <a:glow rad="101600">
                    <a:schemeClr val="tx1">
                      <a:alpha val="60000"/>
                    </a:schemeClr>
                  </a:glow>
                </a:effectLst>
                <a:latin typeface="Arial Black" pitchFamily="34" charset="0"/>
              </a:rPr>
              <a:t> </a:t>
            </a:r>
          </a:p>
          <a:p>
            <a:pPr algn="ctr"/>
            <a:r>
              <a:rPr lang="en-US" sz="4800" dirty="0" err="1" smtClean="0">
                <a:ln>
                  <a:solidFill>
                    <a:sysClr val="windowText" lastClr="000000"/>
                  </a:solidFill>
                </a:ln>
                <a:solidFill>
                  <a:srgbClr val="FF0000"/>
                </a:solidFill>
                <a:effectLst>
                  <a:glow rad="101600">
                    <a:schemeClr val="tx1">
                      <a:alpha val="60000"/>
                    </a:schemeClr>
                  </a:glow>
                </a:effectLst>
                <a:latin typeface="Arial Black" pitchFamily="34" charset="0"/>
              </a:rPr>
              <a:t>Rasuah</a:t>
            </a:r>
            <a:endParaRPr lang="ms-MY" sz="4800" dirty="0">
              <a:solidFill>
                <a:srgbClr val="FF0000"/>
              </a:solidFill>
            </a:endParaRPr>
          </a:p>
        </p:txBody>
      </p:sp>
      <p:sp>
        <p:nvSpPr>
          <p:cNvPr id="19" name="Donut 18"/>
          <p:cNvSpPr/>
          <p:nvPr/>
        </p:nvSpPr>
        <p:spPr>
          <a:xfrm>
            <a:off x="642910" y="2500306"/>
            <a:ext cx="5500726" cy="2643206"/>
          </a:xfrm>
          <a:prstGeom prst="donut">
            <a:avLst>
              <a:gd name="adj" fmla="val 10482"/>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ounded Rectangle 10"/>
          <p:cNvSpPr/>
          <p:nvPr/>
        </p:nvSpPr>
        <p:spPr>
          <a:xfrm>
            <a:off x="214282" y="1571612"/>
            <a:ext cx="3143272" cy="1571636"/>
          </a:xfrm>
          <a:prstGeom prst="round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Nafsu</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besar</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tamak</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haloba</a:t>
            </a:r>
            <a:endParaRPr lang="ms-MY" sz="2600" dirty="0"/>
          </a:p>
        </p:txBody>
      </p:sp>
      <p:sp>
        <p:nvSpPr>
          <p:cNvPr id="12" name="Rounded Rectangle 11"/>
          <p:cNvSpPr/>
          <p:nvPr/>
        </p:nvSpPr>
        <p:spPr>
          <a:xfrm>
            <a:off x="3929058" y="1285860"/>
            <a:ext cx="3643338" cy="1571636"/>
          </a:xfrm>
          <a:prstGeom prst="roundRect">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Sikap</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ingin</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hidup</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kemewahan</a:t>
            </a:r>
            <a:endParaRPr lang="ms-MY" sz="2600" dirty="0"/>
          </a:p>
        </p:txBody>
      </p:sp>
      <p:sp>
        <p:nvSpPr>
          <p:cNvPr id="15" name="Rounded Rectangle 14"/>
          <p:cNvSpPr/>
          <p:nvPr/>
        </p:nvSpPr>
        <p:spPr>
          <a:xfrm>
            <a:off x="5786446" y="3071810"/>
            <a:ext cx="3143272" cy="1571636"/>
          </a:xfrm>
          <a:prstGeom prst="roundRect">
            <a:avLst/>
          </a:prstGeom>
          <a:solidFill>
            <a:srgbClr val="7030A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Memburu</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kekayaan</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dengan</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pantas</a:t>
            </a:r>
            <a:endParaRPr lang="ms-MY" sz="2600" dirty="0"/>
          </a:p>
        </p:txBody>
      </p:sp>
      <p:sp>
        <p:nvSpPr>
          <p:cNvPr id="16" name="Rounded Rectangle 15"/>
          <p:cNvSpPr/>
          <p:nvPr/>
        </p:nvSpPr>
        <p:spPr>
          <a:xfrm>
            <a:off x="4143372" y="4786322"/>
            <a:ext cx="3643338" cy="1571636"/>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Tiada</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sifat</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kesyukuran</a:t>
            </a:r>
            <a:endParaRPr lang="ms-MY" sz="2600" dirty="0"/>
          </a:p>
        </p:txBody>
      </p:sp>
      <p:sp>
        <p:nvSpPr>
          <p:cNvPr id="18" name="Rounded Rectangle 17"/>
          <p:cNvSpPr/>
          <p:nvPr/>
        </p:nvSpPr>
        <p:spPr>
          <a:xfrm>
            <a:off x="214282" y="4572008"/>
            <a:ext cx="3643338" cy="1571636"/>
          </a:xfrm>
          <a:prstGeom prst="roundRect">
            <a:avLst/>
          </a:prstGeom>
          <a:gradFill flip="none" rotWithShape="1">
            <a:gsLst>
              <a:gs pos="0">
                <a:srgbClr val="FF4F4F">
                  <a:shade val="30000"/>
                  <a:satMod val="115000"/>
                </a:srgbClr>
              </a:gs>
              <a:gs pos="50000">
                <a:srgbClr val="FF4F4F">
                  <a:shade val="67500"/>
                  <a:satMod val="115000"/>
                </a:srgbClr>
              </a:gs>
              <a:gs pos="100000">
                <a:srgbClr val="FF4F4F">
                  <a:shade val="100000"/>
                  <a:satMod val="115000"/>
                </a:srgbClr>
              </a:gs>
            </a:gsLst>
            <a:lin ang="5400000" scaled="1"/>
            <a:tileRect/>
          </a:gra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Terikut-ikut</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dengan</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rakan-rakan</a:t>
            </a:r>
            <a:endParaRPr lang="ms-MY"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1" nodeType="withEffect">
                                  <p:stCondLst>
                                    <p:cond delay="0"/>
                                  </p:stCondLst>
                                  <p:childTnLst>
                                    <p:animRot by="21600000">
                                      <p:cBhvr>
                                        <p:cTn id="6" dur="2000" fill="hold"/>
                                        <p:tgtEl>
                                          <p:spTgt spid="17"/>
                                        </p:tgtEl>
                                        <p:attrNameLst>
                                          <p:attrName>r</p:attrName>
                                        </p:attrNameLst>
                                      </p:cBhvr>
                                    </p:animRot>
                                  </p:childTnLst>
                                </p:cTn>
                              </p:par>
                              <p:par>
                                <p:cTn id="7" presetID="6"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in)">
                                      <p:cBhvr>
                                        <p:cTn id="9" dur="2000"/>
                                        <p:tgtEl>
                                          <p:spTgt spid="11"/>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p:bldP spid="11" grpId="0" animBg="1"/>
      <p:bldP spid="12" grpId="0" animBg="1"/>
      <p:bldP spid="15" grpId="0" animBg="1"/>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214282" y="220784"/>
            <a:ext cx="8715436"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Akibat</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Jenayah</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Rasuah</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785786" y="1357298"/>
            <a:ext cx="8072494" cy="1428760"/>
          </a:xfrm>
          <a:prstGeom prst="rect">
            <a:avLst/>
          </a:prstGeom>
          <a:solidFill>
            <a:srgbClr val="0000FF"/>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adil</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pengaliran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kekayaan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200" dirty="0"/>
          </a:p>
        </p:txBody>
      </p:sp>
      <p:sp>
        <p:nvSpPr>
          <p:cNvPr id="11" name="Rectangle 10"/>
          <p:cNvSpPr/>
          <p:nvPr/>
        </p:nvSpPr>
        <p:spPr>
          <a:xfrm>
            <a:off x="785786" y="3143248"/>
            <a:ext cx="8072494" cy="1428760"/>
          </a:xfrm>
          <a:prstGeom prst="rect">
            <a:avLst/>
          </a:prstGeom>
          <a:solidFill>
            <a:srgbClr val="FFC000"/>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Peningkatan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Kadar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Inflasi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dirty="0"/>
          </a:p>
        </p:txBody>
      </p:sp>
      <p:sp>
        <p:nvSpPr>
          <p:cNvPr id="12" name="Rectangle 11"/>
          <p:cNvSpPr/>
          <p:nvPr/>
        </p:nvSpPr>
        <p:spPr>
          <a:xfrm>
            <a:off x="785786" y="4929198"/>
            <a:ext cx="8072494" cy="1428760"/>
          </a:xfrm>
          <a:prstGeom prst="rect">
            <a:avLst/>
          </a:prstGeom>
          <a:solidFill>
            <a:srgbClr val="A50021"/>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Kezaliman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Berleluasa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dirty="0"/>
          </a:p>
        </p:txBody>
      </p:sp>
      <p:sp>
        <p:nvSpPr>
          <p:cNvPr id="13" name="Left-Up Arrow 12"/>
          <p:cNvSpPr/>
          <p:nvPr/>
        </p:nvSpPr>
        <p:spPr>
          <a:xfrm flipH="1">
            <a:off x="285720" y="1571612"/>
            <a:ext cx="928694" cy="928694"/>
          </a:xfrm>
          <a:prstGeom prst="lef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4" name="Left-Up Arrow 13"/>
          <p:cNvSpPr/>
          <p:nvPr/>
        </p:nvSpPr>
        <p:spPr>
          <a:xfrm flipH="1">
            <a:off x="285720" y="3571876"/>
            <a:ext cx="928694" cy="928694"/>
          </a:xfrm>
          <a:prstGeom prst="lef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5" name="Left-Up Arrow 14"/>
          <p:cNvSpPr/>
          <p:nvPr/>
        </p:nvSpPr>
        <p:spPr>
          <a:xfrm flipH="1">
            <a:off x="285720" y="5357826"/>
            <a:ext cx="928694" cy="928694"/>
          </a:xfrm>
          <a:prstGeom prst="lef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70"/>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Effect transition="in" filter="fade">
                                      <p:cBhvr>
                                        <p:cTn id="9" dur="2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ppt_w</p:attrName>
                                        </p:attrNameLst>
                                      </p:cBhvr>
                                      <p:tavLst>
                                        <p:tav tm="0">
                                          <p:val>
                                            <p:strVal val="#ppt_w*0.70"/>
                                          </p:val>
                                        </p:tav>
                                        <p:tav tm="100000">
                                          <p:val>
                                            <p:strVal val="#ppt_w"/>
                                          </p:val>
                                        </p:tav>
                                      </p:tavLst>
                                    </p:anim>
                                    <p:anim calcmode="lin" valueType="num">
                                      <p:cBhvr>
                                        <p:cTn id="13" dur="2000" fill="hold"/>
                                        <p:tgtEl>
                                          <p:spTgt spid="11"/>
                                        </p:tgtEl>
                                        <p:attrNameLst>
                                          <p:attrName>ppt_h</p:attrName>
                                        </p:attrNameLst>
                                      </p:cBhvr>
                                      <p:tavLst>
                                        <p:tav tm="0">
                                          <p:val>
                                            <p:strVal val="#ppt_h"/>
                                          </p:val>
                                        </p:tav>
                                        <p:tav tm="100000">
                                          <p:val>
                                            <p:strVal val="#ppt_h"/>
                                          </p:val>
                                        </p:tav>
                                      </p:tavLst>
                                    </p:anim>
                                    <p:animEffect transition="in" filter="fade">
                                      <p:cBhvr>
                                        <p:cTn id="14" dur="20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strVal val="#ppt_w*0.70"/>
                                          </p:val>
                                        </p:tav>
                                        <p:tav tm="100000">
                                          <p:val>
                                            <p:strVal val="#ppt_w"/>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5672"/>
            <a:ext cx="871543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Golongan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malang</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gejala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Up-Down Arrow 10"/>
          <p:cNvSpPr/>
          <p:nvPr/>
        </p:nvSpPr>
        <p:spPr>
          <a:xfrm>
            <a:off x="3000364" y="3071810"/>
            <a:ext cx="2857520" cy="928694"/>
          </a:xfrm>
          <a:prstGeom prst="upDownArrow">
            <a:avLst>
              <a:gd name="adj1" fmla="val 10408"/>
              <a:gd name="adj2" fmla="val 24061"/>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Snip Diagonal Corner Rectangle 11"/>
          <p:cNvSpPr/>
          <p:nvPr/>
        </p:nvSpPr>
        <p:spPr>
          <a:xfrm>
            <a:off x="285720" y="1285860"/>
            <a:ext cx="8501122" cy="1714512"/>
          </a:xfrm>
          <a:prstGeom prst="snip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Para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buruh</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petani</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nelayan</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penoreh</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getah</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penarik</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beca</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kumpulan</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dhaif</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32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13" name="Snip Diagonal Corner Rectangle 12"/>
          <p:cNvSpPr/>
          <p:nvPr/>
        </p:nvSpPr>
        <p:spPr>
          <a:xfrm>
            <a:off x="285720" y="4214818"/>
            <a:ext cx="8501122" cy="2143140"/>
          </a:xfrm>
          <a:prstGeom prst="snip2Diag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Mereka</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berpenat</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lelah</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mencari</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rezeki</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halal</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terpaksa</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menanggung</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dari</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perbuatan</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pihak</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terbabit</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32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plus(in)">
                                      <p:cBhvr>
                                        <p:cTn id="10" dur="2000"/>
                                        <p:tgtEl>
                                          <p:spTgt spid="13"/>
                                        </p:tgtEl>
                                      </p:cBhvr>
                                    </p:animEffect>
                                  </p:childTnLst>
                                </p:cTn>
                              </p:par>
                              <p:par>
                                <p:cTn id="11" presetID="8" presetClass="emph" presetSubtype="0" fill="hold" grpId="0" nodeType="withEffect">
                                  <p:stCondLst>
                                    <p:cond delay="0"/>
                                  </p:stCondLst>
                                  <p:childTnLst>
                                    <p:animRot by="21600000">
                                      <p:cBhvr>
                                        <p:cTn id="12"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24"/>
            <a:ext cx="871543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negatif</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perbuatan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1071506" y="1285860"/>
            <a:ext cx="7858212" cy="142876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tertolak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11" name="Rectangle 10"/>
          <p:cNvSpPr/>
          <p:nvPr/>
        </p:nvSpPr>
        <p:spPr>
          <a:xfrm>
            <a:off x="1071538" y="2928934"/>
            <a:ext cx="7858212" cy="142876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sia-sia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jauh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p>
        </p:txBody>
      </p:sp>
      <p:sp>
        <p:nvSpPr>
          <p:cNvPr id="12" name="Rectangle 11"/>
          <p:cNvSpPr/>
          <p:nvPr/>
        </p:nvSpPr>
        <p:spPr>
          <a:xfrm>
            <a:off x="1071538" y="4857760"/>
            <a:ext cx="7858212" cy="142876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Undang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kemurkaan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71414"/>
            <a:ext cx="871543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714348" y="2000240"/>
            <a:ext cx="7786742" cy="3785652"/>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ضُرِبَتْ عَلَيْهِمُ الذِّلَّةُ أَيْنَ مَا ثُقِفُواْ إِلاَّ بِحَبْلٍ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وَحَبْلٍ مِّنَ النَّاسِ وَبَآؤُوا بِغَضَبٍ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وَضُرِبَتْ عَلَيْهِمُ الْمَسْكَنَةُ ذَلِكَ بِأَنَّهُمْ كَانُواْ يَكْفُرُونَ بِآيَاتِ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وَيَقْتُلُونَ الأَنبِيَاء بِغَيْرِ حَقٍّ ذَلِكَ بِمَا عَصَوا وَّكَانُواْ يَعْتَدُونَ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1"/>
          <p:cNvSpPr>
            <a:spLocks noChangeArrowheads="1"/>
          </p:cNvSpPr>
          <p:nvPr/>
        </p:nvSpPr>
        <p:spPr bwMode="auto">
          <a:xfrm>
            <a:off x="357158" y="1668742"/>
            <a:ext cx="8572560" cy="4832092"/>
          </a:xfrm>
          <a:prstGeom prst="rect">
            <a:avLst/>
          </a:prstGeom>
          <a:solidFill>
            <a:srgbClr val="21872B">
              <a:alpha val="4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“Mereka ditimpa kehinaan di mana sahaja mereka berada, kecuali dengan adanya sebab dari Allah dan adanya sebab dari manusia. Dan mereka kembali mendapat kemurkaan dari Allah, dan mereka ditimpa kemiskinan. Yang demikian itu, disebabkan mereka ingkar akan ayat-ayat Allah, dan mereka membunuh Nabi-nabi dengan tiada alasan yang benar. Semuanya itu disebabkan mereka derhaka dan melampaui batas.”</a:t>
            </a:r>
            <a:endPar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
        <p:nvSpPr>
          <p:cNvPr id="10" name="Rectangle 9"/>
          <p:cNvSpPr/>
          <p:nvPr/>
        </p:nvSpPr>
        <p:spPr>
          <a:xfrm>
            <a:off x="285720" y="262574"/>
            <a:ext cx="678661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285720" y="334012"/>
            <a:ext cx="885828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Lahirkan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keinsafan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bahawa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571472" y="4643446"/>
            <a:ext cx="8215370" cy="1928826"/>
          </a:xfrm>
          <a:prstGeom prst="rect">
            <a:avLst/>
          </a:prstGeom>
          <a:solidFill>
            <a:srgbClr val="0000FF"/>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Kadar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celik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huruf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berakal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gagal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penilaian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waras.Mengapa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10" name="Rectangle 9"/>
          <p:cNvSpPr/>
          <p:nvPr/>
        </p:nvSpPr>
        <p:spPr>
          <a:xfrm>
            <a:off x="571472" y="2643182"/>
            <a:ext cx="8072494" cy="142876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penyalahguna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bersubahat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rasuah</a:t>
            </a:r>
            <a:endParaRPr lang="ms-MY" sz="2800" dirty="0"/>
          </a:p>
        </p:txBody>
      </p:sp>
      <p:sp>
        <p:nvSpPr>
          <p:cNvPr id="12" name="Down Arrow Callout 11"/>
          <p:cNvSpPr/>
          <p:nvPr/>
        </p:nvSpPr>
        <p:spPr>
          <a:xfrm>
            <a:off x="928662" y="1142984"/>
            <a:ext cx="7358114" cy="1714512"/>
          </a:xfrm>
          <a:prstGeom prst="downArrowCallout">
            <a:avLst>
              <a:gd name="adj1" fmla="val 28373"/>
              <a:gd name="adj2" fmla="val 51983"/>
              <a:gd name="adj3" fmla="val 25000"/>
              <a:gd name="adj4" fmla="val 64977"/>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PENGKHIANAT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NEGARA,PENENTANG ALLAH</a:t>
            </a:r>
            <a:endParaRPr lang="ms-MY"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grpId="0" nodeType="withEffect">
                                  <p:stCondLst>
                                    <p:cond delay="0"/>
                                  </p:stCondLst>
                                  <p:childTnLst>
                                    <p:animClr clrSpc="rgb">
                                      <p:cBhvr override="childStyle">
                                        <p:cTn id="6" dur="1500" accel="50000" autoRev="1" fill="hold" tmFilter="0, 0; .33333, 1; 1, 1">
                                          <p:stCondLst>
                                            <p:cond delay="0"/>
                                          </p:stCondLst>
                                        </p:cTn>
                                        <p:tgtEl>
                                          <p:spTgt spid="12"/>
                                        </p:tgtEl>
                                        <p:attrNameLst>
                                          <p:attrName>style.color</p:attrName>
                                        </p:attrNameLst>
                                      </p:cBhvr>
                                      <p:to>
                                        <a:srgbClr val="FF0000"/>
                                      </p:to>
                                    </p:animClr>
                                    <p:animClr clrSpc="rgb">
                                      <p:cBhvr>
                                        <p:cTn id="7" dur="1500" accel="50000" autoRev="1" fill="hold" tmFilter="0, 0; .33333, 1; 1, 1">
                                          <p:stCondLst>
                                            <p:cond delay="0"/>
                                          </p:stCondLst>
                                        </p:cTn>
                                        <p:tgtEl>
                                          <p:spTgt spid="12"/>
                                        </p:tgtEl>
                                        <p:attrNameLst>
                                          <p:attrName>fillcolor</p:attrName>
                                        </p:attrNameLst>
                                      </p:cBhvr>
                                      <p:to>
                                        <a:srgbClr val="FF0000"/>
                                      </p:to>
                                    </p:animClr>
                                    <p:set>
                                      <p:cBhvr>
                                        <p:cTn id="8" dur="3000" fill="hold"/>
                                        <p:tgtEl>
                                          <p:spTgt spid="12"/>
                                        </p:tgtEl>
                                        <p:attrNameLst>
                                          <p:attrName>fill.type</p:attrName>
                                        </p:attrNameLst>
                                      </p:cBhvr>
                                      <p:to>
                                        <p:strVal val="solid"/>
                                      </p:to>
                                    </p:set>
                                    <p:set>
                                      <p:cBhvr>
                                        <p:cTn id="9" dur="3000" fill="hold"/>
                                        <p:tgtEl>
                                          <p:spTgt spid="12"/>
                                        </p:tgtEl>
                                        <p:attrNameLst>
                                          <p:attrName>fill.on</p:attrName>
                                        </p:attrNameLst>
                                      </p:cBhvr>
                                      <p:to>
                                        <p:strVal val="true"/>
                                      </p:to>
                                    </p:set>
                                    <p:animScale>
                                      <p:cBhvr>
                                        <p:cTn id="10" dur="1500" accel="50000" autoRev="1" fill="hold" tmFilter="0, 0; .33333, 1; 1, 1">
                                          <p:stCondLst>
                                            <p:cond delay="0"/>
                                          </p:stCondLst>
                                        </p:cTn>
                                        <p:tgtEl>
                                          <p:spTgt spid="12"/>
                                        </p:tgtEl>
                                      </p:cBhvr>
                                      <p:from x="100000" y="100000"/>
                                      <p:to x="100000" y="140000"/>
                                    </p:animScale>
                                  </p:childTnLst>
                                </p:cTn>
                              </p:par>
                              <p:par>
                                <p:cTn id="11" presetID="2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edg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457200" y="2377752"/>
            <a:ext cx="8077200" cy="1862048"/>
          </a:xfrm>
          <a:prstGeom prst="rect">
            <a:avLst/>
          </a:prstGeom>
          <a:noFill/>
        </p:spPr>
        <p:txBody>
          <a:bodyPr>
            <a:spAutoFit/>
          </a:bodyPr>
          <a:lstStyle/>
          <a:p>
            <a:pPr algn="ctr"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11" name="TextBox 10"/>
          <p:cNvSpPr txBox="1"/>
          <p:nvPr/>
        </p:nvSpPr>
        <p:spPr>
          <a:xfrm>
            <a:off x="1066800" y="4197028"/>
            <a:ext cx="7164103" cy="1446550"/>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Segala</a:t>
            </a:r>
            <a:r>
              <a:rPr lang="en-US" sz="4400" b="1" dirty="0">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puji-pujian</a:t>
            </a:r>
            <a:r>
              <a:rPr lang="en-US" sz="4400" b="1" dirty="0">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hanya</a:t>
            </a:r>
            <a:r>
              <a:rPr lang="en-US" sz="4400" b="1" dirty="0">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bagi</a:t>
            </a:r>
            <a:r>
              <a:rPr lang="en-US" sz="4400" b="1" dirty="0">
                <a:ln>
                  <a:solidFill>
                    <a:schemeClr val="tx1"/>
                  </a:solidFill>
                </a:ln>
                <a:solidFill>
                  <a:srgbClr val="FF0000"/>
                </a:solidFill>
                <a:effectLst>
                  <a:glow rad="63500">
                    <a:schemeClr val="tx1">
                      <a:alpha val="4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Allah S.W.T.</a:t>
            </a:r>
          </a:p>
        </p:txBody>
      </p:sp>
      <p:sp>
        <p:nvSpPr>
          <p:cNvPr id="12" name="Rectangle 11"/>
          <p:cNvSpPr/>
          <p:nvPr/>
        </p:nvSpPr>
        <p:spPr>
          <a:xfrm>
            <a:off x="0" y="221333"/>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ransition spd="slow">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285720" y="214290"/>
            <a:ext cx="885828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Marilah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ound Diagonal Corner Rectangle 9"/>
          <p:cNvSpPr/>
          <p:nvPr/>
        </p:nvSpPr>
        <p:spPr>
          <a:xfrm>
            <a:off x="357158" y="1428736"/>
            <a:ext cx="8572560" cy="1500198"/>
          </a:xfrm>
          <a:prstGeom prst="round2DiagRect">
            <a:avLst>
              <a:gd name="adj1" fmla="val 50000"/>
              <a:gd name="adj2" fmla="val 0"/>
            </a:avLst>
          </a:prstGeom>
          <a:gradFill flip="none" rotWithShape="1">
            <a:gsLst>
              <a:gs pos="0">
                <a:srgbClr val="CC9B00">
                  <a:shade val="30000"/>
                  <a:satMod val="115000"/>
                </a:srgbClr>
              </a:gs>
              <a:gs pos="50000">
                <a:srgbClr val="CC9B00">
                  <a:shade val="67500"/>
                  <a:satMod val="115000"/>
                </a:srgbClr>
              </a:gs>
              <a:gs pos="100000">
                <a:srgbClr val="CC9B0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effectLst>
                  <a:glow rad="101600">
                    <a:schemeClr val="tx1">
                      <a:alpha val="60000"/>
                    </a:schemeClr>
                  </a:glow>
                </a:effectLst>
                <a:latin typeface="Arial Black" pitchFamily="34" charset="0"/>
              </a:rPr>
              <a:t>Banteras</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jenayah</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rasuah</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secara</a:t>
            </a:r>
            <a:r>
              <a:rPr lang="en-US" sz="3600" dirty="0" smtClean="0">
                <a:ln>
                  <a:solidFill>
                    <a:sysClr val="windowText" lastClr="000000"/>
                  </a:solidFill>
                </a:ln>
                <a:effectLst>
                  <a:glow rad="101600">
                    <a:schemeClr val="tx1">
                      <a:alpha val="60000"/>
                    </a:schemeClr>
                  </a:glow>
                </a:effectLst>
                <a:latin typeface="Arial Black" pitchFamily="34" charset="0"/>
              </a:rPr>
              <a:t> </a:t>
            </a:r>
            <a:r>
              <a:rPr lang="en-US" sz="3600" dirty="0" err="1" smtClean="0">
                <a:ln>
                  <a:solidFill>
                    <a:sysClr val="windowText" lastClr="000000"/>
                  </a:solidFill>
                </a:ln>
                <a:effectLst>
                  <a:glow rad="101600">
                    <a:schemeClr val="tx1">
                      <a:alpha val="60000"/>
                    </a:schemeClr>
                  </a:glow>
                </a:effectLst>
                <a:latin typeface="Arial Black" pitchFamily="34" charset="0"/>
              </a:rPr>
              <a:t>serius</a:t>
            </a:r>
            <a:r>
              <a:rPr lang="en-US" sz="3600" dirty="0" smtClean="0">
                <a:ln>
                  <a:solidFill>
                    <a:sysClr val="windowText" lastClr="000000"/>
                  </a:solidFill>
                </a:ln>
                <a:effectLst>
                  <a:glow rad="101600">
                    <a:schemeClr val="tx1">
                      <a:alpha val="60000"/>
                    </a:schemeClr>
                  </a:glow>
                </a:effectLst>
                <a:latin typeface="Arial Black" pitchFamily="34" charset="0"/>
              </a:rPr>
              <a:t>.</a:t>
            </a:r>
            <a:endParaRPr lang="ms-MY" sz="3600" dirty="0">
              <a:ln>
                <a:solidFill>
                  <a:sysClr val="windowText" lastClr="000000"/>
                </a:solidFill>
              </a:ln>
              <a:effectLst>
                <a:glow rad="101600">
                  <a:schemeClr val="tx1">
                    <a:alpha val="60000"/>
                  </a:schemeClr>
                </a:glow>
              </a:effectLst>
              <a:latin typeface="Arial Black" pitchFamily="34" charset="0"/>
            </a:endParaRPr>
          </a:p>
        </p:txBody>
      </p:sp>
      <p:sp>
        <p:nvSpPr>
          <p:cNvPr id="11" name="Round Diagonal Corner Rectangle 10"/>
          <p:cNvSpPr/>
          <p:nvPr/>
        </p:nvSpPr>
        <p:spPr>
          <a:xfrm>
            <a:off x="71406" y="3357562"/>
            <a:ext cx="8072494" cy="1500198"/>
          </a:xfrm>
          <a:prstGeom prst="round2DiagRect">
            <a:avLst>
              <a:gd name="adj1" fmla="val 50000"/>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effectLst>
                  <a:glow rad="101600">
                    <a:schemeClr val="tx1">
                      <a:alpha val="60000"/>
                    </a:schemeClr>
                  </a:glow>
                </a:effectLst>
                <a:latin typeface="Arial Black" pitchFamily="34" charset="0"/>
              </a:rPr>
              <a:t>Melahirkan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urusan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tadbir</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smtClean="0">
                <a:ln>
                  <a:solidFill>
                    <a:sysClr val="windowText" lastClr="000000"/>
                  </a:solidFill>
                </a:ln>
                <a:effectLst>
                  <a:glow rad="101600">
                    <a:schemeClr val="tx1">
                      <a:alpha val="60000"/>
                    </a:schemeClr>
                  </a:glow>
                </a:effectLst>
                <a:latin typeface="Arial Black" pitchFamily="34" charset="0"/>
              </a:rPr>
              <a:t>yang  </a:t>
            </a:r>
            <a:r>
              <a:rPr lang="en-US" sz="2800" dirty="0" err="1" smtClean="0">
                <a:ln>
                  <a:solidFill>
                    <a:sysClr val="windowText" lastClr="000000"/>
                  </a:solidFill>
                </a:ln>
                <a:effectLst>
                  <a:glow rad="101600">
                    <a:schemeClr val="tx1">
                      <a:alpha val="60000"/>
                    </a:schemeClr>
                  </a:glow>
                </a:effectLst>
                <a:latin typeface="Arial Black" pitchFamily="34" charset="0"/>
              </a:rPr>
              <a:t>baik</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dalam</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perkhidmatan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kerajaan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dan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swasta</a:t>
            </a:r>
            <a:r>
              <a:rPr lang="en-US" sz="2800" dirty="0" smtClean="0">
                <a:ln>
                  <a:solidFill>
                    <a:sysClr val="windowText" lastClr="000000"/>
                  </a:solidFill>
                </a:ln>
                <a:effectLst>
                  <a:glow rad="101600">
                    <a:schemeClr val="tx1">
                      <a:alpha val="60000"/>
                    </a:schemeClr>
                  </a:glow>
                </a:effectLst>
                <a:latin typeface="Arial Black" pitchFamily="34" charset="0"/>
              </a:rPr>
              <a:t>.</a:t>
            </a:r>
            <a:endParaRPr lang="ms-MY" sz="2800" dirty="0">
              <a:ln>
                <a:solidFill>
                  <a:sysClr val="windowText" lastClr="000000"/>
                </a:solidFill>
              </a:ln>
              <a:effectLst>
                <a:glow rad="101600">
                  <a:schemeClr val="tx1">
                    <a:alpha val="60000"/>
                  </a:schemeClr>
                </a:glow>
              </a:effectLst>
              <a:latin typeface="Arial Black" pitchFamily="34" charset="0"/>
            </a:endParaRPr>
          </a:p>
        </p:txBody>
      </p:sp>
      <p:sp>
        <p:nvSpPr>
          <p:cNvPr id="13" name="Left Arrow 12"/>
          <p:cNvSpPr/>
          <p:nvPr/>
        </p:nvSpPr>
        <p:spPr>
          <a:xfrm>
            <a:off x="7786710" y="3786190"/>
            <a:ext cx="857256" cy="642942"/>
          </a:xfrm>
          <a:prstGeom prst="lef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4" name="Round Diagonal Corner Rectangle 13"/>
          <p:cNvSpPr/>
          <p:nvPr/>
        </p:nvSpPr>
        <p:spPr>
          <a:xfrm>
            <a:off x="214282" y="5143512"/>
            <a:ext cx="7929618" cy="1500198"/>
          </a:xfrm>
          <a:prstGeom prst="round2DiagRect">
            <a:avLst>
              <a:gd name="adj1" fmla="val 50000"/>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r="100000" b="100000"/>
            </a:path>
            <a:tileRect l="-100000" t="-100000"/>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effectLst>
                  <a:glow rad="101600">
                    <a:schemeClr val="tx1">
                      <a:alpha val="60000"/>
                    </a:schemeClr>
                  </a:glow>
                </a:effectLst>
                <a:latin typeface="Arial Black" pitchFamily="34" charset="0"/>
              </a:rPr>
              <a:t>Memenuhi</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hasrat</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kerajaan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untuk</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meningkatkan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keberkesanan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sistem</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penyampaian</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dalam</a:t>
            </a:r>
            <a:r>
              <a:rPr lang="en-US" sz="2800" dirty="0" smtClean="0">
                <a:ln>
                  <a:solidFill>
                    <a:sysClr val="windowText" lastClr="000000"/>
                  </a:solidFill>
                </a:ln>
                <a:effectLst>
                  <a:glow rad="101600">
                    <a:schemeClr val="tx1">
                      <a:alpha val="60000"/>
                    </a:schemeClr>
                  </a:glow>
                </a:effectLst>
                <a:latin typeface="Arial Black" pitchFamily="34" charset="0"/>
              </a:rPr>
              <a:t> </a:t>
            </a:r>
            <a:r>
              <a:rPr lang="en-US" sz="2800" dirty="0" err="1" smtClean="0">
                <a:ln>
                  <a:solidFill>
                    <a:sysClr val="windowText" lastClr="000000"/>
                  </a:solidFill>
                </a:ln>
                <a:effectLst>
                  <a:glow rad="101600">
                    <a:schemeClr val="tx1">
                      <a:alpha val="60000"/>
                    </a:schemeClr>
                  </a:glow>
                </a:effectLst>
                <a:latin typeface="Arial Black" pitchFamily="34" charset="0"/>
              </a:rPr>
              <a:t>perkhidmatan</a:t>
            </a:r>
            <a:r>
              <a:rPr lang="en-US" sz="2800" dirty="0" smtClean="0">
                <a:ln>
                  <a:solidFill>
                    <a:sysClr val="windowText" lastClr="000000"/>
                  </a:solidFill>
                </a:ln>
                <a:effectLst>
                  <a:glow rad="101600">
                    <a:schemeClr val="tx1">
                      <a:alpha val="60000"/>
                    </a:schemeClr>
                  </a:glow>
                </a:effectLst>
                <a:latin typeface="Arial Black" pitchFamily="34" charset="0"/>
              </a:rPr>
              <a:t>.</a:t>
            </a:r>
            <a:endParaRPr lang="ms-MY" sz="2800" dirty="0">
              <a:ln>
                <a:solidFill>
                  <a:sysClr val="windowText" lastClr="000000"/>
                </a:solidFill>
              </a:ln>
              <a:effectLst>
                <a:glow rad="101600">
                  <a:schemeClr val="tx1">
                    <a:alpha val="60000"/>
                  </a:schemeClr>
                </a:glow>
              </a:effectLst>
              <a:latin typeface="Arial Black" pitchFamily="34" charset="0"/>
            </a:endParaRPr>
          </a:p>
        </p:txBody>
      </p:sp>
      <p:sp>
        <p:nvSpPr>
          <p:cNvPr id="12" name="Left-Up Arrow 11"/>
          <p:cNvSpPr/>
          <p:nvPr/>
        </p:nvSpPr>
        <p:spPr>
          <a:xfrm>
            <a:off x="7786710" y="2357430"/>
            <a:ext cx="1071570" cy="3929090"/>
          </a:xfrm>
          <a:prstGeom prst="leftUp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1"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4)">
                                      <p:cBhvr>
                                        <p:cTn id="11" dur="2000"/>
                                        <p:tgtEl>
                                          <p:spTgt spid="11"/>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4)">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285720" y="71414"/>
            <a:ext cx="8858280" cy="954107"/>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TIDAK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menjadik</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hebat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cemerlang</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Snip Diagonal Corner Rectangle 10"/>
          <p:cNvSpPr/>
          <p:nvPr/>
        </p:nvSpPr>
        <p:spPr>
          <a:xfrm>
            <a:off x="1214414" y="1285860"/>
            <a:ext cx="7715304" cy="2214578"/>
          </a:xfrm>
          <a:prstGeom prst="snip2DiagRect">
            <a:avLst>
              <a:gd name="adj1" fmla="val 50000"/>
              <a:gd name="adj2" fmla="val 5000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Menjamin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kesinambungan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keturunannya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integriti</a:t>
            </a:r>
            <a:endParaRPr lang="ms-MY" sz="2800" dirty="0">
              <a:latin typeface="Arial Black" pitchFamily="34" charset="0"/>
            </a:endParaRPr>
          </a:p>
        </p:txBody>
      </p:sp>
      <p:sp>
        <p:nvSpPr>
          <p:cNvPr id="10" name="7-Point Star 9"/>
          <p:cNvSpPr/>
          <p:nvPr/>
        </p:nvSpPr>
        <p:spPr>
          <a:xfrm>
            <a:off x="214282" y="1857364"/>
            <a:ext cx="1285884" cy="1071570"/>
          </a:xfrm>
          <a:prstGeom prst="star7">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a:solidFill>
                    <a:sysClr val="windowText" lastClr="000000"/>
                  </a:solidFill>
                </a:ln>
                <a:solidFill>
                  <a:srgbClr val="FFFF00"/>
                </a:solidFill>
                <a:effectLst>
                  <a:glow rad="101600">
                    <a:schemeClr val="tx1">
                      <a:alpha val="60000"/>
                    </a:schemeClr>
                  </a:glow>
                </a:effectLst>
                <a:latin typeface="Berlin Sans FB Demi" pitchFamily="34" charset="0"/>
              </a:rPr>
              <a:t>1</a:t>
            </a:r>
            <a:endParaRPr lang="ms-MY" sz="6600" b="1" dirty="0">
              <a:ln>
                <a:solidFill>
                  <a:sysClr val="windowText" lastClr="000000"/>
                </a:solidFill>
              </a:ln>
              <a:solidFill>
                <a:srgbClr val="FFFF00"/>
              </a:solidFill>
              <a:effectLst>
                <a:glow rad="101600">
                  <a:schemeClr val="tx1">
                    <a:alpha val="60000"/>
                  </a:schemeClr>
                </a:glow>
              </a:effectLst>
              <a:latin typeface="Berlin Sans FB Demi" pitchFamily="34" charset="0"/>
            </a:endParaRPr>
          </a:p>
        </p:txBody>
      </p:sp>
      <p:sp>
        <p:nvSpPr>
          <p:cNvPr id="12" name="Snip Diagonal Corner Rectangle 11"/>
          <p:cNvSpPr/>
          <p:nvPr/>
        </p:nvSpPr>
        <p:spPr>
          <a:xfrm>
            <a:off x="1285852" y="4000504"/>
            <a:ext cx="7715304" cy="1785950"/>
          </a:xfrm>
          <a:prstGeom prst="snip2DiagRect">
            <a:avLst>
              <a:gd name="adj1" fmla="val 50000"/>
              <a:gd name="adj2" fmla="val 5000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martabat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integriti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organisasi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warga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pengurusan</a:t>
            </a:r>
            <a:endParaRPr lang="ms-MY" sz="2800" dirty="0">
              <a:latin typeface="Arial Black" pitchFamily="34" charset="0"/>
            </a:endParaRPr>
          </a:p>
        </p:txBody>
      </p:sp>
      <p:sp>
        <p:nvSpPr>
          <p:cNvPr id="13" name="7-Point Star 12"/>
          <p:cNvSpPr/>
          <p:nvPr/>
        </p:nvSpPr>
        <p:spPr>
          <a:xfrm>
            <a:off x="214282" y="4263805"/>
            <a:ext cx="1285884" cy="1071570"/>
          </a:xfrm>
          <a:prstGeom prst="star7">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a:solidFill>
                    <a:sysClr val="windowText" lastClr="000000"/>
                  </a:solidFill>
                </a:ln>
                <a:solidFill>
                  <a:srgbClr val="FFFF00"/>
                </a:solidFill>
                <a:effectLst>
                  <a:glow rad="101600">
                    <a:schemeClr val="tx1">
                      <a:alpha val="60000"/>
                    </a:schemeClr>
                  </a:glow>
                </a:effectLst>
                <a:latin typeface="Berlin Sans FB Demi" pitchFamily="34" charset="0"/>
              </a:rPr>
              <a:t>2</a:t>
            </a:r>
            <a:endParaRPr lang="ms-MY" sz="6600" b="1" dirty="0">
              <a:ln>
                <a:solidFill>
                  <a:sysClr val="windowText" lastClr="000000"/>
                </a:solidFill>
              </a:ln>
              <a:solidFill>
                <a:srgbClr val="FFFF00"/>
              </a:solidFill>
              <a:effectLst>
                <a:glow rad="101600">
                  <a:schemeClr val="tx1">
                    <a:alpha val="60000"/>
                  </a:schemeClr>
                </a:glo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ppt_x"/>
                                          </p:val>
                                        </p:tav>
                                        <p:tav tm="100000">
                                          <p:val>
                                            <p:strVal val="#ppt_x"/>
                                          </p:val>
                                        </p:tav>
                                      </p:tavLst>
                                    </p:anim>
                                    <p:anim calcmode="lin" valueType="num">
                                      <p:cBhvr additive="base">
                                        <p:cTn id="1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Snip Diagonal Corner Rectangle 8"/>
          <p:cNvSpPr/>
          <p:nvPr/>
        </p:nvSpPr>
        <p:spPr>
          <a:xfrm>
            <a:off x="1214414" y="1285860"/>
            <a:ext cx="7715304" cy="2357454"/>
          </a:xfrm>
          <a:prstGeom prst="snip2DiagRect">
            <a:avLst>
              <a:gd name="adj1" fmla="val 50000"/>
              <a:gd name="adj2" fmla="val 5000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kenyakinan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berani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memerangi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rasuah</a:t>
            </a:r>
            <a:endParaRPr lang="ms-MY" sz="3200" dirty="0">
              <a:latin typeface="Arial Black" pitchFamily="34" charset="0"/>
            </a:endParaRPr>
          </a:p>
        </p:txBody>
      </p:sp>
      <p:sp>
        <p:nvSpPr>
          <p:cNvPr id="10" name="7-Point Star 9"/>
          <p:cNvSpPr/>
          <p:nvPr/>
        </p:nvSpPr>
        <p:spPr>
          <a:xfrm>
            <a:off x="214282" y="1857364"/>
            <a:ext cx="1285884" cy="1071570"/>
          </a:xfrm>
          <a:prstGeom prst="star7">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n>
                  <a:solidFill>
                    <a:sysClr val="windowText" lastClr="000000"/>
                  </a:solidFill>
                </a:ln>
                <a:solidFill>
                  <a:srgbClr val="FFFF00"/>
                </a:solidFill>
                <a:effectLst>
                  <a:glow rad="101600">
                    <a:schemeClr val="tx1">
                      <a:alpha val="60000"/>
                    </a:schemeClr>
                  </a:glow>
                </a:effectLst>
                <a:latin typeface="Berlin Sans FB Demi" pitchFamily="34" charset="0"/>
              </a:rPr>
              <a:t>3</a:t>
            </a:r>
            <a:endParaRPr lang="ms-MY" sz="6600" dirty="0">
              <a:ln>
                <a:solidFill>
                  <a:sysClr val="windowText" lastClr="000000"/>
                </a:solidFill>
              </a:ln>
              <a:solidFill>
                <a:srgbClr val="FFFF00"/>
              </a:solidFill>
              <a:effectLst>
                <a:glow rad="101600">
                  <a:schemeClr val="tx1">
                    <a:alpha val="60000"/>
                  </a:schemeClr>
                </a:glow>
              </a:effectLst>
              <a:latin typeface="Berlin Sans FB Demi" pitchFamily="34" charset="0"/>
            </a:endParaRPr>
          </a:p>
        </p:txBody>
      </p:sp>
      <p:sp>
        <p:nvSpPr>
          <p:cNvPr id="11" name="Snip Diagonal Corner Rectangle 10"/>
          <p:cNvSpPr/>
          <p:nvPr/>
        </p:nvSpPr>
        <p:spPr>
          <a:xfrm>
            <a:off x="1285852" y="4000504"/>
            <a:ext cx="7715304" cy="2286016"/>
          </a:xfrm>
          <a:prstGeom prst="snip2DiagRect">
            <a:avLst>
              <a:gd name="adj1" fmla="val 50000"/>
              <a:gd name="adj2" fmla="val 5000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spt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mencegah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terlibat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rasuah</a:t>
            </a:r>
            <a:endParaRPr lang="ms-MY" sz="2800" dirty="0">
              <a:latin typeface="Arial Black" pitchFamily="34" charset="0"/>
            </a:endParaRPr>
          </a:p>
        </p:txBody>
      </p:sp>
      <p:sp>
        <p:nvSpPr>
          <p:cNvPr id="12" name="7-Point Star 11"/>
          <p:cNvSpPr/>
          <p:nvPr/>
        </p:nvSpPr>
        <p:spPr>
          <a:xfrm>
            <a:off x="214282" y="4429132"/>
            <a:ext cx="1285884" cy="1071570"/>
          </a:xfrm>
          <a:prstGeom prst="star7">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n>
                  <a:solidFill>
                    <a:sysClr val="windowText" lastClr="000000"/>
                  </a:solidFill>
                </a:ln>
                <a:solidFill>
                  <a:srgbClr val="FFFF00"/>
                </a:solidFill>
                <a:effectLst>
                  <a:glow rad="101600">
                    <a:schemeClr val="tx1">
                      <a:alpha val="60000"/>
                    </a:schemeClr>
                  </a:glow>
                </a:effectLst>
                <a:latin typeface="Berlin Sans FB Demi" pitchFamily="34" charset="0"/>
              </a:rPr>
              <a:t>4</a:t>
            </a:r>
            <a:endParaRPr lang="ms-MY" sz="6600" dirty="0">
              <a:ln>
                <a:solidFill>
                  <a:sysClr val="windowText" lastClr="000000"/>
                </a:solidFill>
              </a:ln>
              <a:solidFill>
                <a:srgbClr val="FFFF00"/>
              </a:solidFill>
              <a:effectLst>
                <a:glow rad="101600">
                  <a:schemeClr val="tx1">
                    <a:alpha val="60000"/>
                  </a:schemeClr>
                </a:glo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2000"/>
                                        <p:tgtEl>
                                          <p:spTgt spid="1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Bottom)">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71414"/>
            <a:ext cx="871543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357158" y="1285860"/>
            <a:ext cx="8501122" cy="2308324"/>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وَلْتَكُن مِّنكُمْ أُمَّةٌ يَدْعُونَ إِلَى الْخَيْرِ وَيَأْمُرُونَ بِالْمَعْرُوفِ وَيَنْهَوْنَ عَنِ الْمُنكَرِ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وَأُوْلَـئِكَ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هُمُ الْمُفْلِحُونَ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12" name="Rectangle 1"/>
          <p:cNvSpPr>
            <a:spLocks noChangeArrowheads="1"/>
          </p:cNvSpPr>
          <p:nvPr/>
        </p:nvSpPr>
        <p:spPr bwMode="auto">
          <a:xfrm>
            <a:off x="357158" y="3751740"/>
            <a:ext cx="8572560" cy="2677656"/>
          </a:xfrm>
          <a:prstGeom prst="rect">
            <a:avLst/>
          </a:prstGeom>
          <a:solidFill>
            <a:srgbClr val="21872B">
              <a:alpha val="4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“Dan</a:t>
            </a:r>
            <a:r>
              <a:rPr kumimoji="0" lang="ms-MY" sz="2800" b="0" u="none" strike="noStrike" cap="none" normalizeH="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 hendaklah ada di antara kamu  satu puak yang menyeru kepada kebajikan dan menyuruh berbuat perkara yang baik, serta melarang daripada segala yang salah.Dan mereka yang demikian ialah orang yang berjaya</a:t>
            </a:r>
            <a:r>
              <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a:t>
            </a:r>
            <a:endPar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1200329"/>
          </a:xfrm>
          <a:prstGeom prst="rect">
            <a:avLst/>
          </a:prstGeom>
          <a:solidFill>
            <a:schemeClr val="bg1"/>
          </a:solidFill>
        </p:spPr>
        <p:txBody>
          <a:bodyPr wrap="square">
            <a:spAutoFit/>
          </a:bodyPr>
          <a:lstStyle/>
          <a:p>
            <a:pPr algn="ctr">
              <a:defRPr/>
            </a:pP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Antara</a:t>
            </a:r>
            <a:r>
              <a:rPr lang="en-US" sz="3600" b="1"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Dua</a:t>
            </a:r>
            <a:r>
              <a:rPr lang="en-US" sz="3600" b="1"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rPr>
              <a:t>Khutbah</a:t>
            </a:r>
            <a:endParaRPr lang="en-US" sz="3600" dirty="0">
              <a:ln w="28575">
                <a:solidFill>
                  <a:schemeClr val="tx1"/>
                </a:solidFill>
              </a:ln>
              <a:solidFill>
                <a:srgbClr val="FFFF00"/>
              </a:solidFill>
              <a:effectLst>
                <a:glow rad="228600">
                  <a:schemeClr val="accent2">
                    <a:satMod val="175000"/>
                    <a:alpha val="40000"/>
                  </a:schemeClr>
                </a:glow>
                <a:outerShdw blurRad="38100" dist="38100" dir="2700000" algn="tl">
                  <a:srgbClr val="C0C0C0"/>
                </a:outerShdw>
              </a:effectLst>
              <a:latin typeface="Arial Black" pitchFamily="34" charset="0"/>
              <a:cs typeface="Arial" charset="0"/>
            </a:endParaRPr>
          </a:p>
        </p:txBody>
      </p:sp>
      <p:sp>
        <p:nvSpPr>
          <p:cNvPr id="8" name="Rectangle 7"/>
          <p:cNvSpPr/>
          <p:nvPr/>
        </p:nvSpPr>
        <p:spPr>
          <a:xfrm>
            <a:off x="285720" y="2143116"/>
            <a:ext cx="8358246" cy="4031873"/>
          </a:xfrm>
          <a:prstGeom prst="rect">
            <a:avLst/>
          </a:prstGeom>
          <a:solidFill>
            <a:srgbClr val="FF9999">
              <a:alpha val="3000"/>
            </a:srgbClr>
          </a:solidFill>
        </p:spPr>
        <p:txBody>
          <a:bodyPr wrap="square">
            <a:spAutoFit/>
          </a:bodyPr>
          <a:lstStyle/>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Di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9525">
                <a:solidFill>
                  <a:srgbClr val="FF0000"/>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Tree>
  </p:cSld>
  <p:clrMapOvr>
    <a:masterClrMapping/>
  </p:clrMapOvr>
  <p:transition spd="med">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sjid Sultan Zainal Abidin, Kuala Terengganu by Saharuddin Adnan."/>
          <p:cNvPicPr>
            <a:picLocks noChangeAspect="1" noChangeArrowheads="1"/>
          </p:cNvPicPr>
          <p:nvPr/>
        </p:nvPicPr>
        <p:blipFill>
          <a:blip r:embed="rId2">
            <a:clrChange>
              <a:clrFrom>
                <a:srgbClr val="010101"/>
              </a:clrFrom>
              <a:clrTo>
                <a:srgbClr val="010101">
                  <a:alpha val="0"/>
                </a:srgbClr>
              </a:clrTo>
            </a:clrChange>
            <a:duotone>
              <a:prstClr val="black"/>
              <a:srgbClr val="21872B">
                <a:tint val="45000"/>
                <a:satMod val="400000"/>
              </a:srgbClr>
            </a:duotone>
          </a:blip>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1"/>
          <p:cNvPicPr>
            <a:picLocks noChangeAspect="1" noChangeArrowheads="1"/>
          </p:cNvPicPr>
          <p:nvPr/>
        </p:nvPicPr>
        <p:blipFill>
          <a:blip r:embed="rId3"/>
          <a:srcRect/>
          <a:stretch>
            <a:fillRect/>
          </a:stretch>
        </p:blipFill>
        <p:spPr bwMode="auto">
          <a:xfrm>
            <a:off x="0" y="0"/>
            <a:ext cx="9144000" cy="1071546"/>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500034" y="5516562"/>
            <a:ext cx="8242300" cy="134143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par>
                                <p:cTn id="8" presetID="1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2" name="Rectangle 11"/>
          <p:cNvSpPr/>
          <p:nvPr/>
        </p:nvSpPr>
        <p:spPr>
          <a:xfrm>
            <a:off x="0" y="28572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13" name="Rectangle 12"/>
          <p:cNvSpPr/>
          <p:nvPr/>
        </p:nvSpPr>
        <p:spPr>
          <a:xfrm>
            <a:off x="480954" y="2143116"/>
            <a:ext cx="8077200" cy="1862048"/>
          </a:xfrm>
          <a:prstGeom prst="rect">
            <a:avLst/>
          </a:prstGeom>
          <a:noFill/>
        </p:spPr>
        <p:txBody>
          <a:bodyPr>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14" name="TextBox 13"/>
          <p:cNvSpPr txBox="1"/>
          <p:nvPr/>
        </p:nvSpPr>
        <p:spPr>
          <a:xfrm>
            <a:off x="838144" y="3786190"/>
            <a:ext cx="7164103" cy="1446550"/>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Segala</a:t>
            </a:r>
            <a:r>
              <a:rPr lang="en-US" sz="4400" b="1" dirty="0">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puji-pujian</a:t>
            </a:r>
            <a:r>
              <a:rPr lang="en-US" sz="4400" b="1" dirty="0">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hanya</a:t>
            </a:r>
            <a:r>
              <a:rPr lang="en-US" sz="4400" b="1" dirty="0">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r>
              <a:rPr lang="en-US" sz="4400" b="1" dirty="0" err="1">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bagi</a:t>
            </a:r>
            <a:r>
              <a:rPr lang="en-US" sz="4400" b="1" dirty="0">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Allah S.W.T</a:t>
            </a:r>
            <a:r>
              <a:rPr lang="en-US" sz="4400" b="1" dirty="0" smtClean="0">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a:t>
            </a:r>
            <a:r>
              <a:rPr lang="ar-SA" sz="4400" b="1" dirty="0" smtClean="0">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rPr>
              <a:t> </a:t>
            </a:r>
            <a:endParaRPr lang="en-US" sz="4400" b="1" dirty="0">
              <a:ln>
                <a:solidFill>
                  <a:schemeClr val="tx1"/>
                </a:solidFill>
              </a:ln>
              <a:solidFill>
                <a:srgbClr val="FF0000"/>
              </a:solidFill>
              <a:effectLst>
                <a:glow rad="101600">
                  <a:schemeClr val="tx1">
                    <a:alpha val="60000"/>
                  </a:schemeClr>
                </a:glow>
                <a:outerShdw blurRad="50800" dist="38100" dir="5400000" algn="t" rotWithShape="0">
                  <a:prstClr val="black">
                    <a:alpha val="40000"/>
                  </a:prstClr>
                </a:outerShdw>
              </a:effectLst>
              <a:latin typeface="Arial" pitchFamily="34" charset="0"/>
              <a:ea typeface="Arial Unicode MS" pitchFamily="34" charset="-128"/>
              <a:cs typeface="Arial" pitchFamily="34" charset="0"/>
            </a:endParaRPr>
          </a:p>
        </p:txBody>
      </p:sp>
    </p:spTree>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906" y="2142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0" y="1428736"/>
            <a:ext cx="9001156" cy="1569660"/>
          </a:xfrm>
          <a:prstGeom prst="rect">
            <a:avLst/>
          </a:prstGeom>
        </p:spPr>
        <p:txBody>
          <a:bodyPr wrap="square">
            <a:spAutoFit/>
          </a:bodyPr>
          <a:lstStyle/>
          <a:p>
            <a:pPr algn="ctr" rtl="1" fontAlgn="auto">
              <a:spcBef>
                <a:spcPts val="0"/>
              </a:spcBef>
              <a:spcAft>
                <a:spcPts val="0"/>
              </a:spcAft>
              <a:defRPr/>
            </a:pPr>
            <a:r>
              <a:rPr lang="ar-SA" sz="4800" b="1" dirty="0" smtClean="0">
                <a:solidFill>
                  <a:srgbClr val="FFFF00"/>
                </a:solidFill>
                <a:effectLst>
                  <a:glow rad="101600">
                    <a:schemeClr val="tx1">
                      <a:alpha val="60000"/>
                    </a:schemeClr>
                  </a:glow>
                </a:effectLst>
                <a:cs typeface="Traditional Arabic" pitchFamily="2" charset="-78"/>
              </a:rPr>
              <a:t>وَأَشْـهَدُ </a:t>
            </a:r>
            <a:r>
              <a:rPr lang="ar-SA" sz="4800" b="1" dirty="0" smtClean="0">
                <a:solidFill>
                  <a:srgbClr val="FFFF00"/>
                </a:solidFill>
                <a:effectLst>
                  <a:glow rad="101600">
                    <a:schemeClr val="tx1">
                      <a:alpha val="60000"/>
                    </a:schemeClr>
                  </a:glow>
                </a:effectLst>
                <a:cs typeface="Traditional Arabic" pitchFamily="2" charset="-78"/>
              </a:rPr>
              <a:t>أَنْ لآ إِلَهَ إِلاَّ اللهُ </a:t>
            </a:r>
            <a:r>
              <a:rPr lang="ar-SA" sz="4800" b="1" dirty="0" smtClean="0">
                <a:solidFill>
                  <a:srgbClr val="FFFF00"/>
                </a:solidFill>
                <a:effectLst>
                  <a:glow rad="101600">
                    <a:schemeClr val="tx1">
                      <a:alpha val="60000"/>
                    </a:schemeClr>
                  </a:glow>
                </a:effectLst>
                <a:cs typeface="Traditional Arabic" pitchFamily="2" charset="-78"/>
              </a:rPr>
              <a:t>وَلاَ نَعْبُدُ إِلاَّ إِيَّاهُ،</a:t>
            </a:r>
          </a:p>
          <a:p>
            <a:pPr algn="ctr" rtl="1" fontAlgn="auto">
              <a:spcBef>
                <a:spcPts val="0"/>
              </a:spcBef>
              <a:spcAft>
                <a:spcPts val="0"/>
              </a:spcAft>
              <a:defRPr/>
            </a:pPr>
            <a:r>
              <a:rPr lang="ar-SA" sz="4800" b="1" dirty="0" smtClean="0">
                <a:solidFill>
                  <a:srgbClr val="FFFF00"/>
                </a:solidFill>
                <a:effectLst>
                  <a:glow rad="101600">
                    <a:schemeClr val="tx1">
                      <a:alpha val="60000"/>
                    </a:schemeClr>
                  </a:glow>
                </a:effectLst>
                <a:cs typeface="Traditional Arabic" pitchFamily="2" charset="-78"/>
              </a:rPr>
              <a:t> </a:t>
            </a:r>
            <a:r>
              <a:rPr lang="ar-SA" sz="4800" b="1" dirty="0" smtClean="0">
                <a:solidFill>
                  <a:srgbClr val="FFFF00"/>
                </a:solidFill>
                <a:effectLst>
                  <a:glow rad="101600">
                    <a:schemeClr val="tx1">
                      <a:alpha val="60000"/>
                    </a:schemeClr>
                  </a:glow>
                </a:effectLst>
                <a:cs typeface="Traditional Arabic" pitchFamily="2" charset="-78"/>
              </a:rPr>
              <a:t>وَأَشْهَدُ أَنَّ مُحَمَّدًا عَبْدُهُ </a:t>
            </a:r>
            <a:r>
              <a:rPr lang="ar-SA" sz="4800" b="1" dirty="0" smtClean="0">
                <a:solidFill>
                  <a:srgbClr val="FFFF00"/>
                </a:solidFill>
                <a:effectLst>
                  <a:glow rad="101600">
                    <a:schemeClr val="tx1">
                      <a:alpha val="60000"/>
                    </a:schemeClr>
                  </a:glow>
                </a:effectLst>
                <a:cs typeface="Traditional Arabic" pitchFamily="2" charset="-78"/>
              </a:rPr>
              <a:t>وَرَسُوْلُهُ</a:t>
            </a:r>
            <a:endParaRPr lang="en-US" sz="4800" b="1"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11" name="TextBox 10"/>
          <p:cNvSpPr txBox="1"/>
          <p:nvPr/>
        </p:nvSpPr>
        <p:spPr>
          <a:xfrm>
            <a:off x="285720" y="3071810"/>
            <a:ext cx="8686800" cy="3293209"/>
          </a:xfrm>
          <a:prstGeom prst="rect">
            <a:avLst/>
          </a:prstGeom>
          <a:noFill/>
          <a:ln w="38100">
            <a:noFill/>
          </a:ln>
        </p:spPr>
        <p:txBody>
          <a:bodyPr wrap="square">
            <a:spAutoFit/>
          </a:bodyPr>
          <a:lstStyle/>
          <a:p>
            <a:pPr algn="ctr" fontAlgn="auto">
              <a:spcBef>
                <a:spcPts val="0"/>
              </a:spcBef>
              <a:spcAft>
                <a:spcPts val="0"/>
              </a:spcAft>
              <a:defRPr/>
            </a:pP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ar-SA"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tidak</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menyembah</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6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214312" y="2142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142876" y="1357298"/>
            <a:ext cx="9001156" cy="1754326"/>
          </a:xfrm>
          <a:prstGeom prst="rect">
            <a:avLst/>
          </a:prstGeom>
        </p:spPr>
        <p:txBody>
          <a:bodyPr wrap="square">
            <a:spAutoFit/>
          </a:bodyPr>
          <a:lstStyle/>
          <a:p>
            <a:pPr algn="ctr" rtl="1"/>
            <a:r>
              <a:rPr lang="ar-EG" sz="5400" b="1" dirty="0" smtClean="0">
                <a:solidFill>
                  <a:srgbClr val="FFFF00"/>
                </a:solidFill>
                <a:effectLst>
                  <a:glow rad="101600">
                    <a:schemeClr val="tx1">
                      <a:alpha val="60000"/>
                    </a:schemeClr>
                  </a:glow>
                </a:effectLst>
                <a:cs typeface="Traditional Arabic" pitchFamily="2" charset="-78"/>
              </a:rPr>
              <a:t>اللَّهُمَّ صَلِّ </a:t>
            </a:r>
            <a:r>
              <a:rPr lang="ar-EG" sz="5400" b="1" dirty="0" smtClean="0">
                <a:solidFill>
                  <a:srgbClr val="FFFF00"/>
                </a:solidFill>
                <a:effectLst>
                  <a:glow rad="101600">
                    <a:schemeClr val="tx1">
                      <a:alpha val="60000"/>
                    </a:schemeClr>
                  </a:glow>
                </a:effectLst>
                <a:cs typeface="Traditional Arabic" pitchFamily="2" charset="-78"/>
              </a:rPr>
              <a:t>وَسَلِّمْ</a:t>
            </a:r>
            <a:r>
              <a:rPr lang="en-US" sz="5400" b="1" dirty="0" smtClean="0">
                <a:solidFill>
                  <a:srgbClr val="FFFF00"/>
                </a:solidFill>
                <a:effectLst>
                  <a:glow rad="101600">
                    <a:schemeClr val="tx1">
                      <a:alpha val="60000"/>
                    </a:schemeClr>
                  </a:glow>
                </a:effectLst>
                <a:cs typeface="Traditional Arabic" pitchFamily="2" charset="-78"/>
              </a:rPr>
              <a:t> </a:t>
            </a:r>
            <a:r>
              <a:rPr lang="ar-SA" sz="5400" b="1" dirty="0" smtClean="0">
                <a:solidFill>
                  <a:srgbClr val="FFFF00"/>
                </a:solidFill>
                <a:effectLst>
                  <a:glow rad="101600">
                    <a:schemeClr val="tx1">
                      <a:alpha val="60000"/>
                    </a:schemeClr>
                  </a:glow>
                </a:effectLst>
                <a:cs typeface="Traditional Arabic" pitchFamily="2" charset="-78"/>
              </a:rPr>
              <a:t> وَبَارِكْ</a:t>
            </a:r>
            <a:r>
              <a:rPr lang="ar-EG" sz="5400" b="1" dirty="0" smtClean="0">
                <a:solidFill>
                  <a:srgbClr val="FFFF00"/>
                </a:solidFill>
                <a:effectLst>
                  <a:glow rad="101600">
                    <a:schemeClr val="tx1">
                      <a:alpha val="60000"/>
                    </a:schemeClr>
                  </a:glow>
                </a:effectLst>
                <a:cs typeface="Traditional Arabic" pitchFamily="2" charset="-78"/>
              </a:rPr>
              <a:t> </a:t>
            </a:r>
            <a:r>
              <a:rPr lang="ar-EG" sz="5400" b="1" dirty="0" smtClean="0">
                <a:solidFill>
                  <a:srgbClr val="FFFF00"/>
                </a:solidFill>
                <a:effectLst>
                  <a:glow rad="101600">
                    <a:schemeClr val="tx1">
                      <a:alpha val="60000"/>
                    </a:schemeClr>
                  </a:glow>
                </a:effectLst>
                <a:cs typeface="Traditional Arabic" pitchFamily="2" charset="-78"/>
              </a:rPr>
              <a:t>عَلَى </a:t>
            </a:r>
            <a:r>
              <a:rPr lang="ar-EG" sz="5400" b="1" dirty="0" smtClean="0">
                <a:solidFill>
                  <a:srgbClr val="FFFF00"/>
                </a:solidFill>
                <a:effectLst>
                  <a:glow rad="101600">
                    <a:schemeClr val="tx1">
                      <a:alpha val="60000"/>
                    </a:schemeClr>
                  </a:glow>
                </a:effectLst>
                <a:cs typeface="Traditional Arabic" pitchFamily="2" charset="-78"/>
              </a:rPr>
              <a:t>سَيِّدِنَا </a:t>
            </a:r>
            <a:r>
              <a:rPr lang="ar-EG" sz="5400" b="1" dirty="0" smtClean="0">
                <a:solidFill>
                  <a:srgbClr val="FFFF00"/>
                </a:solidFill>
                <a:effectLst>
                  <a:glow rad="101600">
                    <a:schemeClr val="tx1">
                      <a:alpha val="60000"/>
                    </a:schemeClr>
                  </a:glow>
                </a:effectLst>
                <a:cs typeface="Traditional Arabic" pitchFamily="2" charset="-78"/>
              </a:rPr>
              <a:t>مُحَمَّدٍ وَعَلَى آلِهِ </a:t>
            </a:r>
            <a:r>
              <a:rPr lang="ar-EG" sz="5400" b="1" dirty="0" smtClean="0">
                <a:solidFill>
                  <a:srgbClr val="FFFF00"/>
                </a:solidFill>
                <a:effectLst>
                  <a:glow rad="101600">
                    <a:schemeClr val="tx1">
                      <a:alpha val="60000"/>
                    </a:schemeClr>
                  </a:glow>
                </a:effectLst>
                <a:cs typeface="Traditional Arabic" pitchFamily="2" charset="-78"/>
              </a:rPr>
              <a:t>وَ</a:t>
            </a:r>
            <a:r>
              <a:rPr lang="ar-SA" sz="5400" b="1" dirty="0" smtClean="0">
                <a:solidFill>
                  <a:srgbClr val="FFFF00"/>
                </a:solidFill>
                <a:effectLst>
                  <a:glow rad="101600">
                    <a:schemeClr val="tx1">
                      <a:alpha val="60000"/>
                    </a:schemeClr>
                  </a:glow>
                </a:effectLst>
                <a:cs typeface="Traditional Arabic" pitchFamily="2" charset="-78"/>
              </a:rPr>
              <a:t>أ</a:t>
            </a:r>
            <a:r>
              <a:rPr lang="ar-EG" sz="5400" b="1" dirty="0" smtClean="0">
                <a:solidFill>
                  <a:srgbClr val="FFFF00"/>
                </a:solidFill>
                <a:effectLst>
                  <a:glow rad="101600">
                    <a:schemeClr val="tx1">
                      <a:alpha val="60000"/>
                    </a:schemeClr>
                  </a:glow>
                </a:effectLst>
                <a:cs typeface="Traditional Arabic" pitchFamily="2" charset="-78"/>
              </a:rPr>
              <a:t>ص</a:t>
            </a:r>
            <a:r>
              <a:rPr lang="ar-SA" sz="5400" b="1" dirty="0" smtClean="0">
                <a:solidFill>
                  <a:srgbClr val="FFFF00"/>
                </a:solidFill>
                <a:effectLst>
                  <a:glow rad="101600">
                    <a:schemeClr val="tx1">
                      <a:alpha val="60000"/>
                    </a:schemeClr>
                  </a:glow>
                </a:effectLst>
                <a:cs typeface="Traditional Arabic" pitchFamily="2" charset="-78"/>
              </a:rPr>
              <a:t>ْ</a:t>
            </a:r>
            <a:r>
              <a:rPr lang="ar-EG" sz="5400" b="1" dirty="0" smtClean="0">
                <a:solidFill>
                  <a:srgbClr val="FFFF00"/>
                </a:solidFill>
                <a:effectLst>
                  <a:glow rad="101600">
                    <a:schemeClr val="tx1">
                      <a:alpha val="60000"/>
                    </a:schemeClr>
                  </a:glow>
                </a:effectLst>
                <a:cs typeface="Traditional Arabic" pitchFamily="2" charset="-78"/>
              </a:rPr>
              <a:t>ح</a:t>
            </a:r>
            <a:r>
              <a:rPr lang="ar-SA" sz="5400" b="1" dirty="0" smtClean="0">
                <a:solidFill>
                  <a:srgbClr val="FFFF00"/>
                </a:solidFill>
                <a:effectLst>
                  <a:glow rad="101600">
                    <a:schemeClr val="tx1">
                      <a:alpha val="60000"/>
                    </a:schemeClr>
                  </a:glow>
                </a:effectLst>
                <a:cs typeface="Traditional Arabic" pitchFamily="2" charset="-78"/>
              </a:rPr>
              <a:t>َا</a:t>
            </a:r>
            <a:r>
              <a:rPr lang="ar-EG" sz="5400" b="1" dirty="0" smtClean="0">
                <a:solidFill>
                  <a:srgbClr val="FFFF00"/>
                </a:solidFill>
                <a:effectLst>
                  <a:glow rad="101600">
                    <a:schemeClr val="tx1">
                      <a:alpha val="60000"/>
                    </a:schemeClr>
                  </a:glow>
                </a:effectLst>
                <a:cs typeface="Traditional Arabic" pitchFamily="2" charset="-78"/>
              </a:rPr>
              <a:t>بِهِ</a:t>
            </a:r>
            <a:r>
              <a:rPr lang="ar-EG" sz="5400" b="1" dirty="0" smtClean="0">
                <a:solidFill>
                  <a:srgbClr val="FFFF00"/>
                </a:solidFill>
                <a:effectLst>
                  <a:glow rad="101600">
                    <a:schemeClr val="tx1">
                      <a:alpha val="60000"/>
                    </a:schemeClr>
                  </a:glow>
                </a:effectLst>
                <a:cs typeface="Traditional Arabic" pitchFamily="2" charset="-78"/>
              </a:rPr>
              <a:t>، وَمَنْ </a:t>
            </a:r>
            <a:r>
              <a:rPr lang="ar-SA" sz="5400" b="1" dirty="0" smtClean="0">
                <a:solidFill>
                  <a:srgbClr val="FFFF00"/>
                </a:solidFill>
                <a:effectLst>
                  <a:glow rad="101600">
                    <a:schemeClr val="tx1">
                      <a:alpha val="60000"/>
                    </a:schemeClr>
                  </a:glow>
                </a:effectLst>
                <a:cs typeface="Traditional Arabic" pitchFamily="2" charset="-78"/>
              </a:rPr>
              <a:t>اهْتَدَى بِهُدَاه</a:t>
            </a:r>
            <a:r>
              <a:rPr lang="ar-EG" sz="5400" b="1" dirty="0" smtClean="0">
                <a:solidFill>
                  <a:srgbClr val="FFFF00"/>
                </a:solidFill>
                <a:effectLst>
                  <a:glow rad="101600">
                    <a:schemeClr val="tx1">
                      <a:alpha val="60000"/>
                    </a:schemeClr>
                  </a:glow>
                </a:effectLst>
                <a:cs typeface="Traditional Arabic" pitchFamily="2" charset="-78"/>
              </a:rPr>
              <a:t>. </a:t>
            </a:r>
            <a:endParaRPr lang="en-US" sz="5400" dirty="0">
              <a:solidFill>
                <a:srgbClr val="FFFF00"/>
              </a:solidFill>
              <a:effectLst>
                <a:glow rad="101600">
                  <a:schemeClr val="tx1">
                    <a:alpha val="60000"/>
                  </a:schemeClr>
                </a:glow>
              </a:effectLst>
              <a:cs typeface="Traditional Arabic" pitchFamily="2" charset="-78"/>
            </a:endParaRPr>
          </a:p>
        </p:txBody>
      </p:sp>
      <p:sp>
        <p:nvSpPr>
          <p:cNvPr id="11" name="Text Box 2"/>
          <p:cNvSpPr txBox="1">
            <a:spLocks noChangeArrowheads="1"/>
          </p:cNvSpPr>
          <p:nvPr/>
        </p:nvSpPr>
        <p:spPr bwMode="auto">
          <a:xfrm>
            <a:off x="285720" y="3857628"/>
            <a:ext cx="8610600" cy="1818063"/>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ar-SA"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barakah</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mereka</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petunjuk</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ransition spd="slow">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0" y="214290"/>
            <a:ext cx="8929688"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857224" y="1285860"/>
            <a:ext cx="7047122" cy="2585323"/>
          </a:xfrm>
          <a:prstGeom prst="rect">
            <a:avLst/>
          </a:prstGeom>
        </p:spPr>
        <p:txBody>
          <a:bodyPr wrap="non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فَيَا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أَيُّهَا النَّاسُ</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رَبَّكُمْ</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effectLst>
                <a:cs typeface="Traditional Arabic" pitchFamily="2" charset="-78"/>
              </a:rPr>
              <a:t>وَرَسُوْلَهُ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كُنْتُمْ مُؤْمِنِيْنَ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11" name="Text Box 2"/>
          <p:cNvSpPr txBox="1">
            <a:spLocks noChangeArrowheads="1"/>
          </p:cNvSpPr>
          <p:nvPr/>
        </p:nvSpPr>
        <p:spPr bwMode="auto">
          <a:xfrm>
            <a:off x="428596" y="4071942"/>
            <a:ext cx="8501122" cy="255672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Manusia</a:t>
            </a:r>
            <a:endPar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taatilah</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Dan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sekiranya</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32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32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906" y="248802"/>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TextBox 9"/>
          <p:cNvSpPr txBox="1"/>
          <p:nvPr/>
        </p:nvSpPr>
        <p:spPr>
          <a:xfrm>
            <a:off x="0" y="2643182"/>
            <a:ext cx="9144000" cy="3354765"/>
          </a:xfrm>
          <a:prstGeom prst="rect">
            <a:avLst/>
          </a:prstGeom>
          <a:no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ar-SA"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kerajaan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pentdbiran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6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membawa</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khabar</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gembira</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pemberi</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amaran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11" name="Rectangle 10"/>
          <p:cNvSpPr/>
          <p:nvPr/>
        </p:nvSpPr>
        <p:spPr>
          <a:xfrm>
            <a:off x="0" y="1285860"/>
            <a:ext cx="9144000" cy="1323439"/>
          </a:xfrm>
          <a:prstGeom prst="rect">
            <a:avLst/>
          </a:prstGeom>
          <a:noFill/>
        </p:spPr>
        <p:txBody>
          <a:bodyPr wrap="square">
            <a:spAutoFit/>
          </a:bodyPr>
          <a:lstStyle/>
          <a:p>
            <a:pPr algn="ctr" rtl="1" fontAlgn="auto">
              <a:spcBef>
                <a:spcPts val="0"/>
              </a:spcBef>
              <a:spcAft>
                <a:spcPts val="0"/>
              </a:spcAft>
              <a:defRPr/>
            </a:pP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وَحْدَهُ لآ شَرِيْكَ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الْمُلْكِ وَالتَّدْبِيْرِ</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fontAlgn="auto">
              <a:spcBef>
                <a:spcPts val="0"/>
              </a:spcBef>
              <a:spcAft>
                <a:spcPts val="0"/>
              </a:spcAft>
              <a:defRPr/>
            </a:pPr>
            <a:r>
              <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البَشِيْرُ وَالنَّذِيْرُ</a:t>
            </a:r>
            <a:endParaRPr lang="en-US" sz="40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906" y="214290"/>
            <a:ext cx="8929688" cy="584775"/>
          </a:xfrm>
          <a:prstGeom prst="rect">
            <a:avLst/>
          </a:prstGeom>
        </p:spPr>
        <p:txBody>
          <a:bodyPr>
            <a:spAutoFit/>
          </a:bodyP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ounded Rectangle 9"/>
          <p:cNvSpPr/>
          <p:nvPr/>
        </p:nvSpPr>
        <p:spPr>
          <a:xfrm>
            <a:off x="357158" y="1285860"/>
            <a:ext cx="8429684" cy="1285884"/>
          </a:xfrm>
          <a:prstGeom prst="roundRect">
            <a:avLst/>
          </a:prstGeom>
          <a:gradFill flip="none" rotWithShape="1">
            <a:gsLst>
              <a:gs pos="0">
                <a:srgbClr val="00B0F0">
                  <a:shade val="30000"/>
                  <a:satMod val="115000"/>
                  <a:alpha val="0"/>
                </a:srgbClr>
              </a:gs>
              <a:gs pos="50000">
                <a:srgbClr val="00B0F0">
                  <a:shade val="67500"/>
                  <a:satMod val="115000"/>
                </a:srgbClr>
              </a:gs>
              <a:gs pos="100000">
                <a:srgbClr val="00B0F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800" b="1" dirty="0">
              <a:solidFill>
                <a:schemeClr val="tx1"/>
              </a:solidFill>
              <a:effectLst>
                <a:glow rad="101600">
                  <a:schemeClr val="bg1">
                    <a:alpha val="60000"/>
                  </a:schemeClr>
                </a:glow>
              </a:effectLst>
              <a:latin typeface="Arial Black" pitchFamily="34" charset="0"/>
            </a:endParaRPr>
          </a:p>
        </p:txBody>
      </p:sp>
      <p:sp>
        <p:nvSpPr>
          <p:cNvPr id="11" name="Rounded Rectangle 10"/>
          <p:cNvSpPr/>
          <p:nvPr/>
        </p:nvSpPr>
        <p:spPr>
          <a:xfrm>
            <a:off x="357158" y="2928934"/>
            <a:ext cx="8429684" cy="1285884"/>
          </a:xfrm>
          <a:prstGeom prst="roundRect">
            <a:avLst/>
          </a:prstGeom>
          <a:gradFill flip="none" rotWithShape="1">
            <a:gsLst>
              <a:gs pos="0">
                <a:srgbClr val="00B0F0">
                  <a:shade val="30000"/>
                  <a:satMod val="115000"/>
                  <a:alpha val="0"/>
                </a:srgbClr>
              </a:gs>
              <a:gs pos="50000">
                <a:srgbClr val="00B0F0">
                  <a:shade val="67500"/>
                  <a:satMod val="115000"/>
                </a:srgbClr>
              </a:gs>
              <a:gs pos="100000">
                <a:srgbClr val="00B0F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800" b="1" dirty="0">
              <a:solidFill>
                <a:schemeClr val="tx1"/>
              </a:solidFill>
              <a:effectLst>
                <a:glow rad="101600">
                  <a:schemeClr val="bg1">
                    <a:alpha val="60000"/>
                  </a:schemeClr>
                </a:glow>
              </a:effectLst>
              <a:latin typeface="Arial Black" pitchFamily="34" charset="0"/>
            </a:endParaRPr>
          </a:p>
        </p:txBody>
      </p:sp>
      <p:sp>
        <p:nvSpPr>
          <p:cNvPr id="12" name="Rectangle 11"/>
          <p:cNvSpPr/>
          <p:nvPr/>
        </p:nvSpPr>
        <p:spPr>
          <a:xfrm>
            <a:off x="642910" y="1571612"/>
            <a:ext cx="7510514" cy="646331"/>
          </a:xfrm>
          <a:prstGeom prst="rect">
            <a:avLst/>
          </a:prstGeom>
        </p:spPr>
        <p:txBody>
          <a:bodyPr wrap="square">
            <a:spAutoFit/>
          </a:bodyPr>
          <a:lstStyle/>
          <a:p>
            <a:pPr algn="ctr" fontAlgn="auto">
              <a:spcBef>
                <a:spcPts val="0"/>
              </a:spcBef>
              <a:spcAft>
                <a:spcPts val="0"/>
              </a:spcAft>
              <a:defRPr/>
            </a:pP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3" name="Rounded Rectangle 12"/>
          <p:cNvSpPr/>
          <p:nvPr/>
        </p:nvSpPr>
        <p:spPr>
          <a:xfrm>
            <a:off x="357158" y="4643446"/>
            <a:ext cx="8429684" cy="1285884"/>
          </a:xfrm>
          <a:prstGeom prst="roundRect">
            <a:avLst/>
          </a:prstGeom>
          <a:gradFill flip="none" rotWithShape="1">
            <a:gsLst>
              <a:gs pos="0">
                <a:srgbClr val="00B0F0">
                  <a:shade val="30000"/>
                  <a:satMod val="115000"/>
                  <a:alpha val="0"/>
                </a:srgbClr>
              </a:gs>
              <a:gs pos="50000">
                <a:srgbClr val="00B0F0">
                  <a:shade val="67500"/>
                  <a:satMod val="115000"/>
                </a:srgbClr>
              </a:gs>
              <a:gs pos="100000">
                <a:srgbClr val="00B0F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800" b="1" dirty="0">
              <a:solidFill>
                <a:schemeClr val="tx1"/>
              </a:solidFill>
              <a:effectLst>
                <a:glow rad="101600">
                  <a:schemeClr val="bg1">
                    <a:alpha val="60000"/>
                  </a:schemeClr>
                </a:glow>
              </a:effectLst>
              <a:latin typeface="Arial Black" pitchFamily="34" charset="0"/>
            </a:endParaRPr>
          </a:p>
        </p:txBody>
      </p:sp>
      <p:sp>
        <p:nvSpPr>
          <p:cNvPr id="14" name="Rectangle 13"/>
          <p:cNvSpPr/>
          <p:nvPr/>
        </p:nvSpPr>
        <p:spPr>
          <a:xfrm>
            <a:off x="795310" y="3000372"/>
            <a:ext cx="7510514" cy="1200329"/>
          </a:xfrm>
          <a:prstGeom prst="rect">
            <a:avLst/>
          </a:prstGeom>
        </p:spPr>
        <p:txBody>
          <a:bodyPr wrap="square">
            <a:spAutoFit/>
          </a:bodyPr>
          <a:lstStyle/>
          <a:p>
            <a:pPr algn="ctr" fontAlgn="auto">
              <a:spcBef>
                <a:spcPts val="0"/>
              </a:spcBef>
              <a:spcAft>
                <a:spcPts val="0"/>
              </a:spcAft>
              <a:defRPr/>
            </a:pP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Buat</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ectangle 14"/>
          <p:cNvSpPr/>
          <p:nvPr/>
        </p:nvSpPr>
        <p:spPr>
          <a:xfrm>
            <a:off x="795310" y="4714884"/>
            <a:ext cx="7510514" cy="1200329"/>
          </a:xfrm>
          <a:prstGeom prst="rect">
            <a:avLst/>
          </a:prstGeom>
        </p:spPr>
        <p:txBody>
          <a:bodyPr wrap="square">
            <a:spAutoFit/>
          </a:bodyPr>
          <a:lstStyle/>
          <a:p>
            <a:pPr algn="ctr" fontAlgn="auto">
              <a:spcBef>
                <a:spcPts val="0"/>
              </a:spcBef>
              <a:spcAft>
                <a:spcPts val="0"/>
              </a:spcAft>
              <a:defRPr/>
            </a:pP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ound Diagonal Corner Rectangle 9"/>
          <p:cNvSpPr/>
          <p:nvPr/>
        </p:nvSpPr>
        <p:spPr>
          <a:xfrm>
            <a:off x="1143000" y="1285836"/>
            <a:ext cx="7467600" cy="1071594"/>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Buangkan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sebab-sebab</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mendorong</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gejala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rasuah</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11" name="Right Arrow Callout 10"/>
          <p:cNvSpPr/>
          <p:nvPr/>
        </p:nvSpPr>
        <p:spPr>
          <a:xfrm>
            <a:off x="304800" y="1590636"/>
            <a:ext cx="1066800" cy="620397"/>
          </a:xfrm>
          <a:prstGeom prst="rightArrowCallout">
            <a:avLst>
              <a:gd name="adj1" fmla="val 41162"/>
              <a:gd name="adj2" fmla="val 8839"/>
              <a:gd name="adj3" fmla="val 25000"/>
              <a:gd name="adj4" fmla="val 64977"/>
            </a:avLst>
          </a:prstGeom>
          <a:solidFill>
            <a:srgbClr val="FF000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latin typeface="Cooper Black" pitchFamily="18" charset="0"/>
              </a:rPr>
              <a:t>1</a:t>
            </a:r>
            <a:endParaRPr lang="ms-MY" sz="4800" dirty="0">
              <a:latin typeface="Cooper Black" pitchFamily="18" charset="0"/>
            </a:endParaRPr>
          </a:p>
        </p:txBody>
      </p:sp>
      <p:sp>
        <p:nvSpPr>
          <p:cNvPr id="12" name="Round Diagonal Corner Rectangle 11"/>
          <p:cNvSpPr/>
          <p:nvPr/>
        </p:nvSpPr>
        <p:spPr>
          <a:xfrm>
            <a:off x="1066800" y="2643158"/>
            <a:ext cx="7467600" cy="1071594"/>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Tingkatkan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pemantauan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13" name="Right Arrow Callout 12"/>
          <p:cNvSpPr/>
          <p:nvPr/>
        </p:nvSpPr>
        <p:spPr>
          <a:xfrm>
            <a:off x="228600" y="2947958"/>
            <a:ext cx="1066800" cy="620397"/>
          </a:xfrm>
          <a:prstGeom prst="rightArrowCallout">
            <a:avLst>
              <a:gd name="adj1" fmla="val 41162"/>
              <a:gd name="adj2" fmla="val 8839"/>
              <a:gd name="adj3" fmla="val 25000"/>
              <a:gd name="adj4" fmla="val 64977"/>
            </a:avLst>
          </a:prstGeom>
          <a:solidFill>
            <a:srgbClr val="FF000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latin typeface="Cooper Black" pitchFamily="18" charset="0"/>
              </a:rPr>
              <a:t>2</a:t>
            </a:r>
            <a:endParaRPr lang="ms-MY" sz="4800" dirty="0">
              <a:latin typeface="Cooper Black" pitchFamily="18" charset="0"/>
            </a:endParaRPr>
          </a:p>
        </p:txBody>
      </p:sp>
      <p:sp>
        <p:nvSpPr>
          <p:cNvPr id="14" name="Round Diagonal Corner Rectangle 13"/>
          <p:cNvSpPr/>
          <p:nvPr/>
        </p:nvSpPr>
        <p:spPr>
          <a:xfrm>
            <a:off x="1047045" y="4071918"/>
            <a:ext cx="7467600" cy="1071594"/>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Rampas</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habuan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hasil</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rasuah</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15" name="Right Arrow Callout 14"/>
          <p:cNvSpPr/>
          <p:nvPr/>
        </p:nvSpPr>
        <p:spPr>
          <a:xfrm>
            <a:off x="208845" y="4376718"/>
            <a:ext cx="1066800" cy="620397"/>
          </a:xfrm>
          <a:prstGeom prst="rightArrowCallout">
            <a:avLst>
              <a:gd name="adj1" fmla="val 41162"/>
              <a:gd name="adj2" fmla="val 8839"/>
              <a:gd name="adj3" fmla="val 25000"/>
              <a:gd name="adj4" fmla="val 64977"/>
            </a:avLst>
          </a:prstGeom>
          <a:solidFill>
            <a:srgbClr val="FF000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latin typeface="Cooper Black" pitchFamily="18" charset="0"/>
              </a:rPr>
              <a:t>3</a:t>
            </a:r>
            <a:endParaRPr lang="ms-MY" sz="4800" dirty="0">
              <a:latin typeface="Cooper Black" pitchFamily="18" charset="0"/>
            </a:endParaRPr>
          </a:p>
        </p:txBody>
      </p:sp>
      <p:sp>
        <p:nvSpPr>
          <p:cNvPr id="16" name="Round Diagonal Corner Rectangle 15"/>
          <p:cNvSpPr/>
          <p:nvPr/>
        </p:nvSpPr>
        <p:spPr>
          <a:xfrm>
            <a:off x="1052482" y="5357802"/>
            <a:ext cx="7467600" cy="1071594"/>
          </a:xfrm>
          <a:prstGeom prst="round2Diag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Ulama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Umara</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berganding</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bahu</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benteras</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rasuah</a:t>
            </a:r>
            <a:r>
              <a:rPr lang="en-US" sz="2800" b="1" dirty="0" smtClean="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t>
            </a:r>
            <a:endParaRPr lang="en-US" sz="2800" b="1" dirty="0">
              <a:ln>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17" name="Right Arrow Callout 16"/>
          <p:cNvSpPr/>
          <p:nvPr/>
        </p:nvSpPr>
        <p:spPr>
          <a:xfrm>
            <a:off x="214282" y="5662602"/>
            <a:ext cx="1066800" cy="620397"/>
          </a:xfrm>
          <a:prstGeom prst="rightArrowCallout">
            <a:avLst>
              <a:gd name="adj1" fmla="val 41162"/>
              <a:gd name="adj2" fmla="val 8839"/>
              <a:gd name="adj3" fmla="val 25000"/>
              <a:gd name="adj4" fmla="val 64977"/>
            </a:avLst>
          </a:prstGeom>
          <a:solidFill>
            <a:srgbClr val="FF0000"/>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smtClean="0">
                <a:latin typeface="Cooper Black" pitchFamily="18" charset="0"/>
              </a:rPr>
              <a:t>4</a:t>
            </a:r>
            <a:endParaRPr lang="ms-MY" sz="4800" dirty="0">
              <a:latin typeface="Cooper Black" pitchFamily="18" charset="0"/>
            </a:endParaRPr>
          </a:p>
        </p:txBody>
      </p:sp>
      <p:sp>
        <p:nvSpPr>
          <p:cNvPr id="18" name="Rectangle 17"/>
          <p:cNvSpPr/>
          <p:nvPr/>
        </p:nvSpPr>
        <p:spPr>
          <a:xfrm>
            <a:off x="142906" y="-24"/>
            <a:ext cx="8929688" cy="1077218"/>
          </a:xfrm>
          <a:prstGeom prst="rect">
            <a:avLst/>
          </a:prstGeom>
        </p:spPr>
        <p:txBody>
          <a:bodyPr>
            <a:spAutoFit/>
          </a:bodyP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Rawat</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Rasuah</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berikut</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antaranya</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71414"/>
            <a:ext cx="871543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63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357158" y="1573588"/>
            <a:ext cx="8501122" cy="1569660"/>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لَوْلاَ يَنْهَاهُمُ الرَّبَّانِيُّونَ وَالأَحْبَارُ عَن قَوْلِهِمُ الإِثْمَ وَأَكْلِهِمُ السُّحْتَ لَبِئْسَ مَا كَانُواْ يَصْنَعُونَ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11" name="Rectangle 1"/>
          <p:cNvSpPr>
            <a:spLocks noChangeArrowheads="1"/>
          </p:cNvSpPr>
          <p:nvPr/>
        </p:nvSpPr>
        <p:spPr bwMode="auto">
          <a:xfrm>
            <a:off x="214282" y="3357562"/>
            <a:ext cx="8572560" cy="3108543"/>
          </a:xfrm>
          <a:prstGeom prst="rect">
            <a:avLst/>
          </a:prstGeom>
          <a:solidFill>
            <a:srgbClr val="21872B">
              <a:alpha val="4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“Alangkah baiknya kalau ketua-ketua agama dan pendeta-pendeta mereka melarang mereka dari mengeluarkan perkataan – perkataan dusta dan dari memakan yang haran?Sesungguhnya amatlah buruk apa yang telah mereka kerjakan.”</a:t>
            </a:r>
            <a:endPar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42844" y="2000240"/>
            <a:ext cx="8763000" cy="3416320"/>
          </a:xfrm>
          <a:prstGeom prst="rect">
            <a:avLst/>
          </a:prstGeom>
          <a:noFill/>
        </p:spPr>
        <p:txBody>
          <a:bodyPr wrap="square">
            <a:spAutoFit/>
          </a:bodyPr>
          <a:lstStyle/>
          <a:p>
            <a:pPr algn="ctr" rtl="1"/>
            <a:r>
              <a:rPr lang="ar-SA"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rPr>
              <a:t>إِنَّ اللهَ وَمَلآئِكَتَهُ يُصَلُّونَ عَلَى النَّبِيِّ </a:t>
            </a:r>
            <a:endParaRPr lang="en-US"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endParaRPr>
          </a:p>
          <a:p>
            <a:pPr algn="ctr" rtl="1"/>
            <a:r>
              <a:rPr lang="ar-SA"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rPr>
              <a:t>يَآ أَيُّهَا الَّذِينَ ءَامَنُوا صَلُّوا عَلَيْهِ وَسَلِّمُوا تَسْلِيمًا </a:t>
            </a:r>
            <a:endParaRPr lang="ms-MY"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endParaRPr>
          </a:p>
        </p:txBody>
      </p:sp>
      <p:sp>
        <p:nvSpPr>
          <p:cNvPr id="10" name="Title 1"/>
          <p:cNvSpPr txBox="1">
            <a:spLocks/>
          </p:cNvSpPr>
          <p:nvPr/>
        </p:nvSpPr>
        <p:spPr>
          <a:xfrm>
            <a:off x="428596" y="71414"/>
            <a:ext cx="8229600" cy="78581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rPr>
              <a:t>Firman</a:t>
            </a:r>
            <a:r>
              <a:rPr kumimoji="0" lang="en-US" sz="2400" b="1" i="0" u="none" strike="noStrike" kern="1200" cap="none" spc="0" normalizeH="0" baseline="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rPr>
              <a:t> Allah ……</a:t>
            </a:r>
            <a:endParaRPr kumimoji="0" lang="en-US" sz="2800" b="1" i="0" u="none" strike="noStrike" kern="1200" cap="none" spc="0" normalizeH="0" baseline="0" noProof="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endParaRPr>
          </a:p>
        </p:txBody>
      </p:sp>
      <p:sp>
        <p:nvSpPr>
          <p:cNvPr id="11" name="Title 1"/>
          <p:cNvSpPr txBox="1">
            <a:spLocks/>
          </p:cNvSpPr>
          <p:nvPr/>
        </p:nvSpPr>
        <p:spPr>
          <a:xfrm>
            <a:off x="628680" y="285728"/>
            <a:ext cx="8229600" cy="71438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Surah</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Al </a:t>
            </a: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Ahzab</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a:t>
            </a: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Ayat</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56 </a:t>
            </a:r>
            <a:endParaRPr kumimoji="0" lang="en-US" sz="2800" b="1" i="0" u="none" strike="noStrike" kern="1200" cap="none" spc="0" normalizeH="0" baseline="0" noProof="0"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Arial Black" pitchFamily="34" charset="0"/>
              <a:ea typeface="+mj-ea"/>
              <a:cs typeface="Arial" pitchFamily="34" charset="0"/>
            </a:endParaRPr>
          </a:p>
        </p:txBody>
      </p:sp>
    </p:spTree>
  </p:cSld>
  <p:clrMapOvr>
    <a:masterClrMapping/>
  </p:clrMapOvr>
  <p:transition spd="slow">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2" name="Rectangle 11"/>
          <p:cNvSpPr/>
          <p:nvPr/>
        </p:nvSpPr>
        <p:spPr>
          <a:xfrm>
            <a:off x="-32" y="1675520"/>
            <a:ext cx="9144000" cy="4524315"/>
          </a:xfrm>
          <a:prstGeom prst="rect">
            <a:avLst/>
          </a:prstGeom>
          <a:solidFill>
            <a:srgbClr val="21872B">
              <a:alpha val="37000"/>
            </a:srgbClr>
          </a:solidFill>
        </p:spPr>
        <p:txBody>
          <a:bodyPr wrap="square">
            <a:spAutoFit/>
          </a:bodyPr>
          <a:lstStyle/>
          <a:p>
            <a:pPr algn="ctr">
              <a:defRPr/>
            </a:pP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 </a:t>
            </a:r>
            <a:endPar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endPar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
        <p:nvSpPr>
          <p:cNvPr id="13" name="Rectangle 12"/>
          <p:cNvSpPr/>
          <p:nvPr/>
        </p:nvSpPr>
        <p:spPr>
          <a:xfrm>
            <a:off x="285718" y="71414"/>
            <a:ext cx="5643540" cy="1107996"/>
          </a:xfrm>
          <a:prstGeom prst="rect">
            <a:avLst/>
          </a:prstGeom>
        </p:spPr>
        <p:txBody>
          <a:bodyPr wrap="square">
            <a:spAutoFit/>
          </a:bodyPr>
          <a:lstStyle/>
          <a:p>
            <a:pPr fontAlgn="auto">
              <a:spcBef>
                <a:spcPts val="0"/>
              </a:spcBef>
              <a:spcAft>
                <a:spcPts val="0"/>
              </a:spcAft>
              <a:defRPr/>
            </a:pPr>
            <a:r>
              <a:rPr lang="en-US" sz="6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Maksudnya</a:t>
            </a:r>
            <a:r>
              <a:rPr lang="en-US" sz="6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t>
            </a:r>
            <a:endParaRPr lang="en-US" sz="66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endParaRPr>
          </a:p>
        </p:txBody>
      </p:sp>
    </p:spTree>
  </p:cSld>
  <p:clrMapOvr>
    <a:masterClrMapping/>
  </p:clrMapOvr>
  <p:transition spd="slow">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pic>
        <p:nvPicPr>
          <p:cNvPr id="9" name="Picture 8"/>
          <p:cNvPicPr>
            <a:picLocks noChangeAspect="1" noChangeArrowheads="1"/>
          </p:cNvPicPr>
          <p:nvPr/>
        </p:nvPicPr>
        <p:blipFill>
          <a:blip r:embed="rId6"/>
          <a:srcRect/>
          <a:stretch>
            <a:fillRect/>
          </a:stretch>
        </p:blipFill>
        <p:spPr bwMode="auto">
          <a:xfrm>
            <a:off x="0" y="1714488"/>
            <a:ext cx="9144000" cy="4278331"/>
          </a:xfrm>
          <a:prstGeom prst="rect">
            <a:avLst/>
          </a:prstGeom>
          <a:solidFill>
            <a:srgbClr val="21872B">
              <a:alpha val="45000"/>
            </a:srgbClr>
          </a:solidFill>
          <a:ln w="9525">
            <a:noFill/>
            <a:miter lim="800000"/>
            <a:headEnd/>
            <a:tailEnd/>
          </a:ln>
          <a:effectLst>
            <a:outerShdw blurRad="50800" dist="38100" dir="5400000" algn="t" rotWithShape="0">
              <a:prstClr val="black">
                <a:alpha val="40000"/>
              </a:prstClr>
            </a:outerShdw>
          </a:effectLst>
        </p:spPr>
      </p:pic>
      <p:sp>
        <p:nvSpPr>
          <p:cNvPr id="10" name="Rectangle 9"/>
          <p:cNvSpPr/>
          <p:nvPr/>
        </p:nvSpPr>
        <p:spPr>
          <a:xfrm>
            <a:off x="71406" y="428628"/>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ransition spd="slow">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b="-1000"/>
          </a:stretch>
        </a:blipFill>
        <a:effectLst/>
      </p:bgPr>
    </p:bg>
    <p:spTree>
      <p:nvGrpSpPr>
        <p:cNvPr id="1" name=""/>
        <p:cNvGrpSpPr/>
        <p:nvPr/>
      </p:nvGrpSpPr>
      <p:grpSpPr>
        <a:xfrm>
          <a:off x="0" y="0"/>
          <a:ext cx="0" cy="0"/>
          <a:chOff x="0" y="0"/>
          <a:chExt cx="0" cy="0"/>
        </a:xfrm>
      </p:grpSpPr>
      <p:sp>
        <p:nvSpPr>
          <p:cNvPr id="11" name="Rectangle 10"/>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9" name="Rectangle 8"/>
          <p:cNvSpPr/>
          <p:nvPr/>
        </p:nvSpPr>
        <p:spPr>
          <a:xfrm>
            <a:off x="428596" y="1263552"/>
            <a:ext cx="8472518" cy="2308324"/>
          </a:xfrm>
          <a:prstGeom prst="rect">
            <a:avLst/>
          </a:prstGeom>
        </p:spPr>
        <p:txBody>
          <a:bodyPr>
            <a:spAutoFit/>
          </a:bodyPr>
          <a:lstStyle/>
          <a:p>
            <a:pPr algn="ctr" rtl="1" fontAlgn="auto">
              <a:spcBef>
                <a:spcPts val="0"/>
              </a:spcBef>
              <a:spcAft>
                <a:spcPts val="0"/>
              </a:spcAft>
              <a:defRPr/>
            </a:pPr>
            <a:r>
              <a:rPr lang="ar-EG" sz="4800" b="1"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0" name="Rectangle 1"/>
          <p:cNvSpPr>
            <a:spLocks noChangeArrowheads="1"/>
          </p:cNvSpPr>
          <p:nvPr/>
        </p:nvSpPr>
        <p:spPr bwMode="auto">
          <a:xfrm>
            <a:off x="587336" y="4286256"/>
            <a:ext cx="8251864" cy="2143140"/>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smtClean="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800" b="1" kern="0" dirty="0" smtClean="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Para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Tree>
  </p:cSld>
  <p:clrMapOvr>
    <a:masterClrMapping/>
  </p:clrMapOvr>
  <p:transition spd="slow">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b="-1000"/>
          </a:stretch>
        </a:blipFill>
        <a:effectLst/>
      </p:bgPr>
    </p:bg>
    <p:spTree>
      <p:nvGrpSpPr>
        <p:cNvPr id="1" name=""/>
        <p:cNvGrpSpPr/>
        <p:nvPr/>
      </p:nvGrpSpPr>
      <p:grpSpPr>
        <a:xfrm>
          <a:off x="0" y="0"/>
          <a:ext cx="0" cy="0"/>
          <a:chOff x="0" y="0"/>
          <a:chExt cx="0" cy="0"/>
        </a:xfrm>
      </p:grpSpPr>
      <p:sp>
        <p:nvSpPr>
          <p:cNvPr id="5" name="Rectangle 4"/>
          <p:cNvSpPr/>
          <p:nvPr/>
        </p:nvSpPr>
        <p:spPr>
          <a:xfrm>
            <a:off x="285720"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457200" y="1785926"/>
            <a:ext cx="8553450" cy="1569660"/>
          </a:xfrm>
          <a:prstGeom prst="rect">
            <a:avLst/>
          </a:prstGeom>
        </p:spPr>
        <p:txBody>
          <a:bodyPr>
            <a:spAutoFit/>
          </a:bodyPr>
          <a:lstStyle/>
          <a:p>
            <a:pPr algn="ctr" rtl="1">
              <a:defRPr/>
            </a:pPr>
            <a:r>
              <a:rPr lang="ar-SA" sz="48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800"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7" name="Rectangle 1"/>
          <p:cNvSpPr>
            <a:spLocks noChangeArrowheads="1"/>
          </p:cNvSpPr>
          <p:nvPr/>
        </p:nvSpPr>
        <p:spPr bwMode="auto">
          <a:xfrm>
            <a:off x="457200" y="4046148"/>
            <a:ext cx="8458200" cy="21336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ransition spd="slow">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152400" y="428604"/>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ln>
                  <a:solidFill>
                    <a:srgbClr val="FFFF00"/>
                  </a:solidFill>
                </a:ln>
                <a:effectLst>
                  <a:outerShdw blurRad="38100" dist="38100" dir="2700000" algn="tl">
                    <a:srgbClr val="000000">
                      <a:alpha val="43137"/>
                    </a:srgbClr>
                  </a:outerShdw>
                </a:effectLst>
                <a:latin typeface="Arial Black" pitchFamily="34" charset="0"/>
              </a:rPr>
              <a:t>Ya</a:t>
            </a:r>
            <a:r>
              <a:rPr lang="en-US" sz="3400" b="1" dirty="0">
                <a:ln>
                  <a:solidFill>
                    <a:srgbClr val="FFFF00"/>
                  </a:solidFill>
                </a:ln>
                <a:effectLst>
                  <a:outerShdw blurRad="38100" dist="38100" dir="2700000" algn="tl">
                    <a:srgbClr val="000000">
                      <a:alpha val="43137"/>
                    </a:srgbClr>
                  </a:outerShdw>
                </a:effectLst>
                <a:latin typeface="Arial Black" pitchFamily="34" charset="0"/>
              </a:rPr>
              <a:t> Allah,</a:t>
            </a:r>
          </a:p>
          <a:p>
            <a:pPr algn="ctr">
              <a:defRPr/>
            </a:pPr>
            <a:r>
              <a:rPr lang="en-US" sz="34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400" b="1" dirty="0">
                <a:ln>
                  <a:solidFill>
                    <a:srgbClr val="FFFF00"/>
                  </a:solidFill>
                </a:ln>
                <a:effectLst>
                  <a:outerShdw blurRad="38100" dist="38100" dir="2700000" algn="tl">
                    <a:srgbClr val="000000">
                      <a:alpha val="43137"/>
                    </a:srgbClr>
                  </a:outerShdw>
                </a:effectLst>
                <a:latin typeface="Arial Black" pitchFamily="34" charset="0"/>
              </a:rPr>
              <a:t> Seri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Paduka</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Baginda</a:t>
            </a:r>
            <a:r>
              <a:rPr lang="en-US" sz="3400" b="1" dirty="0">
                <a:ln>
                  <a:solidFill>
                    <a:srgbClr val="FFFF00"/>
                  </a:solidFill>
                </a:ln>
                <a:effectLst>
                  <a:outerShdw blurRad="38100" dist="38100" dir="2700000" algn="tl">
                    <a:srgbClr val="000000">
                      <a:alpha val="43137"/>
                    </a:srgbClr>
                  </a:outerShdw>
                </a:effectLst>
                <a:latin typeface="Arial Black" pitchFamily="34" charset="0"/>
              </a:rPr>
              <a:t> Yang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Dipertuan</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Agong</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p>
          <a:p>
            <a:pPr algn="ctr">
              <a:defRPr/>
            </a:pPr>
            <a:r>
              <a:rPr lang="en-US" sz="3400" b="1" dirty="0">
                <a:ln>
                  <a:solidFill>
                    <a:srgbClr val="FFFF00"/>
                  </a:solidFill>
                </a:ln>
                <a:effectLst>
                  <a:outerShdw blurRad="38100" dist="38100" dir="2700000" algn="tl">
                    <a:srgbClr val="000000">
                      <a:alpha val="43137"/>
                    </a:srgbClr>
                  </a:outerShdw>
                </a:effectLst>
                <a:latin typeface="Arial Black" pitchFamily="34" charset="0"/>
              </a:rPr>
              <a:t>Al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Wathiqu</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Billah</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Tuanku</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Mizan</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Zainal</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Abidin</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p>
          <a:p>
            <a:pPr algn="ctr">
              <a:defRPr/>
            </a:pPr>
            <a:r>
              <a:rPr lang="en-US" sz="3400" b="1" dirty="0" err="1">
                <a:ln>
                  <a:solidFill>
                    <a:srgbClr val="FFFF00"/>
                  </a:solidFill>
                </a:ln>
                <a:effectLst>
                  <a:outerShdw blurRad="38100" dist="38100" dir="2700000" algn="tl">
                    <a:srgbClr val="000000">
                      <a:alpha val="43137"/>
                    </a:srgbClr>
                  </a:outerShdw>
                </a:effectLst>
                <a:latin typeface="Arial Black" pitchFamily="34" charset="0"/>
              </a:rPr>
              <a:t>Ibni</a:t>
            </a:r>
            <a:r>
              <a:rPr lang="en-US" sz="3400" b="1" dirty="0">
                <a:ln>
                  <a:solidFill>
                    <a:srgbClr val="FFFF00"/>
                  </a:solidFill>
                </a:ln>
                <a:effectLst>
                  <a:outerShdw blurRad="38100" dist="38100" dir="2700000" algn="tl">
                    <a:srgbClr val="000000">
                      <a:alpha val="43137"/>
                    </a:srgbClr>
                  </a:outerShdw>
                </a:effectLst>
                <a:latin typeface="Arial Black" pitchFamily="34" charset="0"/>
              </a:rPr>
              <a:t> Al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Marhum</a:t>
            </a:r>
            <a:r>
              <a:rPr lang="en-US" sz="3400" b="1" dirty="0">
                <a:ln>
                  <a:solidFill>
                    <a:srgbClr val="FFFF00"/>
                  </a:solidFill>
                </a:ln>
                <a:effectLst>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rgbClr val="FFFF00"/>
                  </a:solidFill>
                </a:ln>
                <a:effectLst>
                  <a:outerShdw blurRad="38100" dist="38100" dir="2700000" algn="tl">
                    <a:srgbClr val="000000">
                      <a:alpha val="43137"/>
                    </a:srgbClr>
                  </a:outerShdw>
                </a:effectLst>
                <a:latin typeface="Arial Black" pitchFamily="34" charset="0"/>
              </a:rPr>
              <a:t>Al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Muktafibillah</a:t>
            </a:r>
            <a:r>
              <a:rPr lang="en-US" sz="3400" b="1" dirty="0">
                <a:ln>
                  <a:solidFill>
                    <a:srgbClr val="FFFF00"/>
                  </a:solidFill>
                </a:ln>
                <a:effectLst>
                  <a:outerShdw blurRad="38100" dist="38100" dir="2700000" algn="tl">
                    <a:srgbClr val="000000">
                      <a:alpha val="43137"/>
                    </a:srgbClr>
                  </a:outerShdw>
                </a:effectLst>
                <a:latin typeface="Arial Black" pitchFamily="34" charset="0"/>
              </a:rPr>
              <a:t> Shah Dan Seri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Paduka</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Baginda</a:t>
            </a:r>
            <a:r>
              <a:rPr lang="en-US" sz="3400" b="1" dirty="0">
                <a:ln>
                  <a:solidFill>
                    <a:srgbClr val="FFFF00"/>
                  </a:solidFill>
                </a:ln>
                <a:effectLst>
                  <a:outerShdw blurRad="38100" dist="38100" dir="2700000" algn="tl">
                    <a:srgbClr val="000000">
                      <a:alpha val="43137"/>
                    </a:srgbClr>
                  </a:outerShdw>
                </a:effectLst>
                <a:latin typeface="Arial Black" pitchFamily="34" charset="0"/>
              </a:rPr>
              <a:t>  Raja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Permaisuri</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Agong</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Tuanku</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Nur</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Zahirah</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Zuriat-zuriatnya</a:t>
            </a:r>
            <a:r>
              <a:rPr lang="en-US" sz="3400" b="1" dirty="0">
                <a:ln>
                  <a:solidFill>
                    <a:srgbClr val="FFFF00"/>
                  </a:solidFill>
                </a:ln>
                <a:effectLst>
                  <a:outerShdw blurRad="38100" dist="38100" dir="2700000" algn="tl">
                    <a:srgbClr val="000000">
                      <a:alpha val="43137"/>
                    </a:srgbClr>
                  </a:outerShdw>
                </a:effectLst>
                <a:latin typeface="Arial Black" pitchFamily="34" charset="0"/>
              </a:rPr>
              <a:t> Serta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Kaum</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Kerabatnya</a:t>
            </a:r>
            <a:r>
              <a:rPr lang="en-US" sz="3400" b="1" dirty="0">
                <a:ln>
                  <a:solidFill>
                    <a:srgbClr val="FFFF00"/>
                  </a:solidFill>
                </a:ln>
                <a:effectLst>
                  <a:outerShdw blurRad="38100" dist="38100" dir="2700000" algn="tl">
                    <a:srgbClr val="000000">
                      <a:alpha val="43137"/>
                    </a:srgbClr>
                  </a:outerShdw>
                </a:effectLst>
                <a:latin typeface="Arial Black" pitchFamily="34" charset="0"/>
              </a:rPr>
              <a:t>.</a:t>
            </a:r>
            <a:endParaRPr lang="en-US" sz="3400" dirty="0">
              <a:ln>
                <a:solidFill>
                  <a:srgbClr val="FFFF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3" name="Text Box 57"/>
          <p:cNvSpPr txBox="1">
            <a:spLocks noChangeArrowheads="1"/>
          </p:cNvSpPr>
          <p:nvPr/>
        </p:nvSpPr>
        <p:spPr bwMode="auto">
          <a:xfrm>
            <a:off x="152400" y="322263"/>
            <a:ext cx="8839200" cy="6001643"/>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Ya</a:t>
            </a:r>
            <a:r>
              <a:rPr lang="en-US" sz="3200" b="1" dirty="0">
                <a:ln>
                  <a:solidFill>
                    <a:srgbClr val="FFFF00"/>
                  </a:solidFill>
                </a:ln>
                <a:effectLst>
                  <a:outerShdw blurRad="38100" dist="38100" dir="2700000" algn="tl">
                    <a:srgbClr val="000000">
                      <a:alpha val="43137"/>
                    </a:srgbClr>
                  </a:outerShdw>
                </a:effectLst>
                <a:latin typeface="Arial Black" pitchFamily="34" charset="0"/>
              </a:rPr>
              <a:t> Allah,</a:t>
            </a:r>
          </a:p>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Pemangku</a:t>
            </a:r>
            <a:r>
              <a:rPr lang="en-US" sz="3200" b="1" dirty="0">
                <a:ln>
                  <a:solidFill>
                    <a:srgbClr val="FFFF00"/>
                  </a:solidFill>
                </a:ln>
                <a:effectLst>
                  <a:outerShdw blurRad="38100" dist="38100" dir="2700000" algn="tl">
                    <a:srgbClr val="000000">
                      <a:alpha val="43137"/>
                    </a:srgbClr>
                  </a:outerShdw>
                </a:effectLst>
                <a:latin typeface="Arial Black" pitchFamily="34" charset="0"/>
              </a:rPr>
              <a:t> Raja,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Tengku</a:t>
            </a:r>
            <a:r>
              <a:rPr lang="en-US" sz="3200" b="1" dirty="0">
                <a:ln>
                  <a:solidFill>
                    <a:srgbClr val="FFFF00"/>
                  </a:solidFill>
                </a:ln>
                <a:effectLst>
                  <a:outerShdw blurRad="38100" dist="38100" dir="2700000" algn="tl">
                    <a:srgbClr val="000000">
                      <a:alpha val="43137"/>
                    </a:srgbClr>
                  </a:outerShdw>
                </a:effectLst>
                <a:latin typeface="Arial Black" pitchFamily="34" charset="0"/>
              </a:rPr>
              <a:t> Mohammad Ismail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Ibna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a:ln>
                  <a:solidFill>
                    <a:srgbClr val="FFFF00"/>
                  </a:solidFill>
                </a:ln>
                <a:effectLst>
                  <a:outerShdw blurRad="38100" dist="38100" dir="2700000" algn="tl">
                    <a:srgbClr val="000000">
                      <a:alpha val="43137"/>
                    </a:srgbClr>
                  </a:outerShdw>
                </a:effectLst>
                <a:latin typeface="Arial Black" pitchFamily="34" charset="0"/>
              </a:rPr>
              <a:t>Al-</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Wathiqi</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Billah</a:t>
            </a:r>
            <a:r>
              <a:rPr lang="en-US" sz="3200" b="1" dirty="0">
                <a:ln>
                  <a:solidFill>
                    <a:srgbClr val="FFFF00"/>
                  </a:solidFill>
                </a:ln>
                <a:effectLst>
                  <a:outerShdw blurRad="38100" dist="38100" dir="2700000" algn="tl">
                    <a:srgbClr val="000000">
                      <a:alpha val="43137"/>
                    </a:srgbClr>
                  </a:outerShdw>
                </a:effectLst>
                <a:latin typeface="Arial Black" pitchFamily="34" charset="0"/>
              </a:rPr>
              <a:t> Sultan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Mizan</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Zainal</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Abidin</a:t>
            </a:r>
            <a:r>
              <a:rPr lang="en-US" sz="3200" b="1" dirty="0">
                <a:ln>
                  <a:solidFill>
                    <a:srgbClr val="FFFF00"/>
                  </a:solidFill>
                </a:ln>
                <a:effectLst>
                  <a:outerShdw blurRad="38100" dist="38100" dir="2700000" algn="tl">
                    <a:srgbClr val="000000">
                      <a:alpha val="43137"/>
                    </a:srgbClr>
                  </a:outerShdw>
                </a:effectLst>
                <a:latin typeface="Arial Black" pitchFamily="34" charset="0"/>
              </a:rPr>
              <a:t>.</a:t>
            </a:r>
          </a:p>
          <a:p>
            <a:pPr algn="ctr">
              <a:tabLst>
                <a:tab pos="3544888" algn="l"/>
              </a:tabLst>
              <a:defRPr/>
            </a:pPr>
            <a:endParaRPr lang="en-US" sz="3200" b="1" dirty="0">
              <a:ln>
                <a:solidFill>
                  <a:srgbClr val="FFFF00"/>
                </a:solidFill>
              </a:ln>
              <a:effectLst>
                <a:outerShdw blurRad="38100" dist="38100" dir="2700000" algn="tl">
                  <a:srgbClr val="000000">
                    <a:alpha val="43137"/>
                  </a:srgbClr>
                </a:outerShdw>
              </a:effectLst>
              <a:latin typeface="Arial Black" pitchFamily="34" charset="0"/>
            </a:endParaRPr>
          </a:p>
          <a:p>
            <a:pPr algn="ctr">
              <a:tabLst>
                <a:tab pos="3544888" algn="l"/>
              </a:tabLst>
              <a:defRPr/>
            </a:pPr>
            <a:r>
              <a:rPr lang="en-US" sz="3200" b="1" dirty="0">
                <a:ln>
                  <a:solidFill>
                    <a:srgbClr val="FFFF00"/>
                  </a:solidFill>
                </a:ln>
                <a:effectLst>
                  <a:outerShdw blurRad="38100" dist="38100" dir="2700000" algn="tl">
                    <a:srgbClr val="000000">
                      <a:alpha val="43137"/>
                    </a:srgbClr>
                  </a:outerShdw>
                </a:effectLst>
                <a:latin typeface="Arial Black" pitchFamily="34" charset="0"/>
              </a:rPr>
              <a:t>Dan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Jua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Pemimpin-Pemimpinnya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Ulama-Ulamanya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Pekerja-Pekerja</a:t>
            </a:r>
            <a:r>
              <a:rPr lang="en-US" sz="3200" b="1" dirty="0">
                <a:ln>
                  <a:solidFill>
                    <a:srgbClr val="FFFF00"/>
                  </a:solidFill>
                </a:ln>
                <a:effectLst>
                  <a:outerShdw blurRad="38100" dist="38100" dir="2700000" algn="tl">
                    <a:srgbClr val="000000">
                      <a:alpha val="43137"/>
                    </a:srgbClr>
                  </a:outerShdw>
                </a:effectLst>
                <a:latin typeface="Arial Black" pitchFamily="34" charset="0"/>
              </a:rPr>
              <a:t> Serta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Seluruh</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Rakyatnya</a:t>
            </a:r>
            <a:r>
              <a:rPr lang="en-US" sz="3200" b="1" dirty="0">
                <a:ln>
                  <a:solidFill>
                    <a:srgbClr val="FFFF00"/>
                  </a:solidFill>
                </a:ln>
                <a:effectLst>
                  <a:outerShdw blurRad="38100" dist="38100" dir="2700000" algn="tl">
                    <a:srgbClr val="000000">
                      <a:alpha val="43137"/>
                    </a:srgbClr>
                  </a:outerShdw>
                </a:effectLst>
                <a:latin typeface="Arial Black" pitchFamily="34" charset="0"/>
              </a:rPr>
              <a:t> Dari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Kalangan</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Umat</a:t>
            </a:r>
            <a:r>
              <a:rPr lang="en-US" sz="3200" b="1" dirty="0">
                <a:ln>
                  <a:solidFill>
                    <a:srgbClr val="FFFF00"/>
                  </a:solidFill>
                </a:ln>
                <a:effectLst>
                  <a:outerShdw blurRad="38100" dist="38100" dir="2700000" algn="tl">
                    <a:srgbClr val="000000">
                      <a:alpha val="43137"/>
                    </a:srgbClr>
                  </a:outerShdw>
                </a:effectLst>
                <a:latin typeface="Arial Black" pitchFamily="34" charset="0"/>
              </a:rPr>
              <a:t> Islam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Dengan</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RahmatMu</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Wahai</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Tuhan</a:t>
            </a:r>
            <a:r>
              <a:rPr lang="en-US" sz="3200" b="1" dirty="0">
                <a:ln>
                  <a:solidFill>
                    <a:srgbClr val="FFFF00"/>
                  </a:solidFill>
                </a:ln>
                <a:effectLst>
                  <a:outerShdw blurRad="38100" dist="38100" dir="2700000" algn="tl">
                    <a:srgbClr val="000000">
                      <a:alpha val="43137"/>
                    </a:srgbClr>
                  </a:outerShdw>
                </a:effectLst>
                <a:latin typeface="Arial Black" pitchFamily="34" charset="0"/>
              </a:rPr>
              <a:t> Yang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Maha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Penyayang</a:t>
            </a:r>
            <a:r>
              <a:rPr lang="en-US" sz="3200" b="1" dirty="0">
                <a:ln>
                  <a:solidFill>
                    <a:srgbClr val="FFFF00"/>
                  </a:solidFill>
                </a:ln>
                <a:effectLst>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214312" y="142852"/>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Text Box 2"/>
          <p:cNvSpPr txBox="1">
            <a:spLocks noChangeArrowheads="1"/>
          </p:cNvSpPr>
          <p:nvPr/>
        </p:nvSpPr>
        <p:spPr bwMode="auto">
          <a:xfrm>
            <a:off x="71470" y="3357562"/>
            <a:ext cx="9144000" cy="2248950"/>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mempunyai</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kesungguhan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Penolong</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11" name="Rectangle 10"/>
          <p:cNvSpPr/>
          <p:nvPr/>
        </p:nvSpPr>
        <p:spPr>
          <a:xfrm>
            <a:off x="0" y="1357298"/>
            <a:ext cx="9144000" cy="1569660"/>
          </a:xfrm>
          <a:prstGeom prst="rect">
            <a:avLst/>
          </a:prstGeom>
          <a:noFill/>
        </p:spPr>
        <p:txBody>
          <a:bodyPr wrap="square">
            <a:spAutoFit/>
          </a:bodyPr>
          <a:lstStyle/>
          <a:p>
            <a:pPr algn="ctr" rtl="1" fontAlgn="auto">
              <a:spcBef>
                <a:spcPts val="0"/>
              </a:spcBef>
              <a:spcAft>
                <a:spcPts val="0"/>
              </a:spcAft>
              <a:defRPr/>
            </a:pP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الَّلهُمَّ صَلِّ وَسَلِّمْ </a:t>
            </a: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عَلَى </a:t>
            </a: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سَيِّدِنَـا مُحَمَّدٍ وَعَلَى آلِهِ </a:t>
            </a: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وَأَصْحَابِهِ أُوْلِى الْجِدِّ فِيْ طَاعَةِ الْمَوْلَى وَالنَّصِيْر</a:t>
            </a:r>
            <a:endParaRPr lang="en-US" sz="4800" dirty="0">
              <a:ln>
                <a:solidFill>
                  <a:schemeClr val="bg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ransition spd="slow">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doa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142876"/>
            <a:ext cx="3214678" cy="7857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rPr>
              <a:t>Doa</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6" name="Text Box 60"/>
          <p:cNvSpPr txBox="1">
            <a:spLocks noChangeArrowheads="1"/>
          </p:cNvSpPr>
          <p:nvPr/>
        </p:nvSpPr>
        <p:spPr bwMode="auto">
          <a:xfrm>
            <a:off x="1" y="1000108"/>
            <a:ext cx="9144032"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Ya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Allah </a:t>
            </a:r>
            <a:r>
              <a:rPr lang="en-US" sz="3200" b="1" dirty="0" smtClean="0">
                <a:ln>
                  <a:solidFill>
                    <a:schemeClr val="tx1"/>
                  </a:solidFill>
                </a:ln>
                <a:solidFill>
                  <a:srgbClr val="FFFF00"/>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Muliakanlah</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orang-orang</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islam,hinakanlah</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kesyirikan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orang-orang</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syirik</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serta</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kekufuran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orang-orang</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kufur.Musnahkanlah</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musuh-musuh</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agama.Jadikanlah</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negeri</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kami</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negeri</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aman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makmur</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serta</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negeri-negeri</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orang</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islam</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yang lain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dengan</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3200" b="1" dirty="0" err="1" smtClean="0">
                <a:ln>
                  <a:solidFill>
                    <a:schemeClr val="tx1"/>
                  </a:solidFill>
                </a:ln>
                <a:solidFill>
                  <a:srgbClr val="FFFF00"/>
                </a:solidFill>
                <a:effectLst>
                  <a:glow rad="101600">
                    <a:schemeClr val="tx1">
                      <a:alpha val="60000"/>
                    </a:schemeClr>
                  </a:glow>
                </a:effectLst>
                <a:latin typeface="Arial Black" pitchFamily="34" charset="0"/>
              </a:rPr>
              <a:t>rahmatMu</a:t>
            </a:r>
            <a:r>
              <a:rPr lang="en-US" sz="3200" b="1" dirty="0" smtClean="0">
                <a:ln>
                  <a:solidFill>
                    <a:schemeClr val="tx1"/>
                  </a:solidFill>
                </a:ln>
                <a:solidFill>
                  <a:srgbClr val="FFFF00"/>
                </a:solidFill>
                <a:effectLst>
                  <a:glow rad="101600">
                    <a:schemeClr val="tx1">
                      <a:alpha val="60000"/>
                    </a:schemeClr>
                  </a:glow>
                </a:effectLst>
                <a:latin typeface="Arial Black" pitchFamily="34"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doa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142876"/>
            <a:ext cx="3214678" cy="7857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rPr>
              <a:t>Doa</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6" name="Text Box 60"/>
          <p:cNvSpPr txBox="1">
            <a:spLocks noChangeArrowheads="1"/>
          </p:cNvSpPr>
          <p:nvPr/>
        </p:nvSpPr>
        <p:spPr bwMode="auto">
          <a:xfrm>
            <a:off x="1" y="1021282"/>
            <a:ext cx="9144032"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cs typeface="+mn-cs"/>
              </a:rPr>
              <a:t>Ya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cs typeface="+mn-cs"/>
              </a:rPr>
              <a:t> Allah…</a:t>
            </a:r>
          </a:p>
          <a:p>
            <a:pPr algn="ctr" fontAlgn="auto">
              <a:spcBef>
                <a:spcPts val="0"/>
              </a:spcBef>
              <a:spcAft>
                <a:spcPts val="0"/>
              </a:spcAft>
              <a:defRPr/>
            </a:pP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Ampunkanlah</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dosa-dosa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kami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saudara-saudara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kami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yang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terdahulu</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telah</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beriman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janganlah</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engkau</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biarkan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kedengkian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dalam</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hati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kami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terhadap</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orang-orang</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yang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beriman.Sesungguhnya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Engkau</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Maha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Penyantun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Maha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Penyayan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endParaRPr lang="en-US" sz="2800" b="1" dirty="0" smtClean="0">
              <a:ln>
                <a:solidFill>
                  <a:schemeClr val="tx1"/>
                </a:solidFill>
              </a:ln>
              <a:solidFill>
                <a:srgbClr val="FFFF00"/>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Ya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Allah..</a:t>
            </a:r>
          </a:p>
          <a:p>
            <a:pPr algn="ctr" fontAlgn="auto">
              <a:spcBef>
                <a:spcPts val="0"/>
              </a:spcBef>
              <a:spcAft>
                <a:spcPts val="0"/>
              </a:spcAft>
              <a:defRPr/>
            </a:pP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Jinakkanlah</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hati-hati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kami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perbaikilah</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hubungan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antara</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kami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dan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jadikanlah</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kami</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golongan</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yang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mendapat</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 </a:t>
            </a:r>
            <a:r>
              <a:rPr lang="en-US" sz="2800" b="1" dirty="0" err="1" smtClean="0">
                <a:ln>
                  <a:solidFill>
                    <a:schemeClr val="tx1"/>
                  </a:solidFill>
                </a:ln>
                <a:solidFill>
                  <a:srgbClr val="FFFF00"/>
                </a:solidFill>
                <a:effectLst>
                  <a:glow rad="101600">
                    <a:schemeClr val="tx1">
                      <a:alpha val="60000"/>
                    </a:schemeClr>
                  </a:glow>
                </a:effectLst>
                <a:latin typeface="Arial Black" pitchFamily="34" charset="0"/>
              </a:rPr>
              <a:t>petunjuk</a:t>
            </a:r>
            <a:r>
              <a:rPr lang="en-US" sz="2800" b="1" dirty="0" smtClean="0">
                <a:ln>
                  <a:solidFill>
                    <a:schemeClr val="tx1"/>
                  </a:solidFill>
                </a:ln>
                <a:solidFill>
                  <a:srgbClr val="FFFF00"/>
                </a:solidFill>
                <a:effectLst>
                  <a:glow rad="101600">
                    <a:schemeClr val="tx1">
                      <a:alpha val="60000"/>
                    </a:schemeClr>
                  </a:glow>
                </a:effectLst>
                <a:latin typeface="Arial Black" pitchFamily="34" charset="0"/>
              </a:rPr>
              <a:t>.</a:t>
            </a:r>
          </a:p>
          <a:p>
            <a:pPr algn="ctr" fontAlgn="auto">
              <a:spcBef>
                <a:spcPts val="0"/>
              </a:spcBef>
              <a:spcAft>
                <a:spcPts val="0"/>
              </a:spcAft>
              <a:defRPr/>
            </a:pPr>
            <a:endParaRPr lang="en-US" sz="2800" b="1" dirty="0" smtClean="0">
              <a:ln>
                <a:solidFill>
                  <a:schemeClr val="tx1"/>
                </a:solidFill>
              </a:ln>
              <a:solidFill>
                <a:srgbClr val="FFFF00"/>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doa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142876"/>
            <a:ext cx="3214678" cy="7857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rPr>
              <a:t>Doa</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4" name="Text Box 60"/>
          <p:cNvSpPr txBox="1">
            <a:spLocks noChangeArrowheads="1"/>
          </p:cNvSpPr>
          <p:nvPr/>
        </p:nvSpPr>
        <p:spPr bwMode="auto">
          <a:xfrm>
            <a:off x="457233" y="714356"/>
            <a:ext cx="8686799" cy="6001643"/>
          </a:xfrm>
          <a:prstGeom prst="rect">
            <a:avLst/>
          </a:prstGeom>
          <a:noFill/>
          <a:ln w="9525">
            <a:noFill/>
            <a:miter lim="800000"/>
            <a:headEnd/>
            <a:tailEnd/>
          </a:ln>
          <a:effectLst>
            <a:prstShdw prst="shdw17" dist="17961" dir="2700000">
              <a:schemeClr val="bg2"/>
            </a:prstShdw>
          </a:effectLst>
        </p:spPr>
        <p:txBody>
          <a:bodyPr>
            <a:spAutoFit/>
          </a:bodyPr>
          <a:lstStyle/>
          <a:p>
            <a:pPr algn="ctr" fontAlgn="auto">
              <a:spcBef>
                <a:spcPts val="0"/>
              </a:spcBef>
              <a:spcAft>
                <a:spcPts val="0"/>
              </a:spcAft>
              <a:defRPr/>
            </a:pP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Ya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Allah …</a:t>
            </a:r>
          </a:p>
          <a:p>
            <a:pPr algn="ctr" fontAlgn="auto">
              <a:spcBef>
                <a:spcPts val="0"/>
              </a:spcBef>
              <a:spcAft>
                <a:spcPts val="0"/>
              </a:spcAft>
              <a:defRPr/>
            </a:pP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Telah</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Menzalimi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Diri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Sendiri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Dan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Sekiranya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Engkau</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Tidak</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Mengampunkan</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Dan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Merahmati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Nescaya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Akan</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Menjadi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Orang</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Yang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Rugi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endParaRPr lang="en-US" sz="3200" b="1" dirty="0">
              <a:ln>
                <a:solidFill>
                  <a:schemeClr val="tx1"/>
                </a:solidFill>
              </a:ln>
              <a:solidFill>
                <a:srgbClr val="FFFF00"/>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Ya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Allah… </a:t>
            </a:r>
          </a:p>
          <a:p>
            <a:pPr algn="ctr" fontAlgn="auto">
              <a:spcBef>
                <a:spcPts val="0"/>
              </a:spcBef>
              <a:spcAft>
                <a:spcPts val="0"/>
              </a:spcAft>
              <a:defRPr/>
            </a:pP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Kurniakanlah</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Kepada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Kebaikan</a:t>
            </a:r>
            <a:endParaRPr lang="en-US" sz="3200" b="1" dirty="0">
              <a:ln>
                <a:solidFill>
                  <a:schemeClr val="tx1"/>
                </a:solidFill>
              </a:ln>
              <a:solidFill>
                <a:srgbClr val="FFFF00"/>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Di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Dunia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Dan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Kebaikan</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Di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Akhirat</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Serta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Hindarilah</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Dari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Seksaan</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effectLst>
                <a:latin typeface="Arial Black" pitchFamily="34" charset="0"/>
                <a:cs typeface="+mn-cs"/>
              </a:rPr>
              <a:t>Neraka</a:t>
            </a:r>
            <a:r>
              <a:rPr lang="en-US" sz="3200" b="1" dirty="0">
                <a:ln>
                  <a:solidFill>
                    <a:schemeClr val="tx1"/>
                  </a:solidFill>
                </a:ln>
                <a:solidFill>
                  <a:srgbClr val="FFFF00"/>
                </a:solidFill>
                <a:effectLst>
                  <a:glow rad="101600">
                    <a:schemeClr val="tx1">
                      <a:alpha val="60000"/>
                    </a:schemeClr>
                  </a:glow>
                </a:effectLst>
                <a:latin typeface="Arial Black" pitchFamily="34" charset="0"/>
                <a:cs typeface="+mn-cs"/>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381000" y="8570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10" name="Rectangle 9"/>
          <p:cNvSpPr/>
          <p:nvPr/>
        </p:nvSpPr>
        <p:spPr>
          <a:xfrm>
            <a:off x="533400" y="1357298"/>
            <a:ext cx="8229600" cy="5016758"/>
          </a:xfrm>
          <a:prstGeom prst="rect">
            <a:avLst/>
          </a:prstGeom>
        </p:spPr>
        <p:txBody>
          <a:bodyPr>
            <a:spAutoFit/>
          </a:bodyPr>
          <a:lstStyle/>
          <a:p>
            <a:pPr algn="ctr" eaLnBrk="0" fontAlgn="auto" hangingPunct="0">
              <a:spcBef>
                <a:spcPts val="0"/>
              </a:spcBef>
              <a:spcAft>
                <a:spcPts val="0"/>
              </a:spcAft>
              <a:defRPr/>
            </a:pP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menyuruh</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berlaku</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adil</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berbuat</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kebaikan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memberi</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bantuan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kaum</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kerabat</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melarang</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melakukan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perbuatan-perbuatan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keji</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mungkar</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kezaliman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mengajar</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suruhan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larangannya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ini</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mengambil</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peringatan</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mematuhinya</a:t>
            </a:r>
            <a:r>
              <a:rPr lang="en-US" sz="32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Tree>
  </p:cSld>
  <p:clrMapOvr>
    <a:masterClrMapping/>
  </p:clrMapOvr>
  <p:transition spd="slow">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a:spLocks noChangeArrowheads="1"/>
          </p:cNvSpPr>
          <p:nvPr/>
        </p:nvSpPr>
        <p:spPr bwMode="auto">
          <a:xfrm>
            <a:off x="85756" y="1071546"/>
            <a:ext cx="8915400" cy="600079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2800" b="1" i="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Maka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Ingatlah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Allah Yang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Maha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Agung</a:t>
            </a: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Dia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Mengingatimu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endPar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Bersyukurlah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Di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Atas</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Nikmat-nikmatnya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Dia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Menambahkan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Lagi</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Nikmat</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Itu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Kepadamu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Pohonlah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endPar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Dari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Kelebihannya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Diberikannya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Kepadamu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Sesungguhnya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Mengingati</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Allah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Itu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Lebih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Besar</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Faedah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Kesannya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Ingatlah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Allah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Mengetahui</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Apa</a:t>
            </a: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Yang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Kamu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Kerjakan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t>
            </a:r>
          </a:p>
        </p:txBody>
      </p:sp>
    </p:spTree>
  </p:cSld>
  <p:clrMapOvr>
    <a:masterClrMapping/>
  </p:clrMapOvr>
  <p:transition spd="slow">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142876" y="0"/>
            <a:ext cx="9358346" cy="6858000"/>
            <a:chOff x="-142876" y="0"/>
            <a:chExt cx="9358346" cy="6858000"/>
          </a:xfrm>
        </p:grpSpPr>
        <p:pic>
          <p:nvPicPr>
            <p:cNvPr id="11" name="Picture 4" descr="C:\Users\NADHIRAH\Pictures\masjid.bmp"/>
            <p:cNvPicPr>
              <a:picLocks noChangeAspect="1" noChangeArrowheads="1"/>
            </p:cNvPicPr>
            <p:nvPr/>
          </p:nvPicPr>
          <p:blipFill>
            <a:blip r:embed="rId2"/>
            <a:srcRect/>
            <a:stretch>
              <a:fillRect/>
            </a:stretch>
          </p:blipFill>
          <p:spPr bwMode="auto">
            <a:xfrm>
              <a:off x="-142876" y="0"/>
              <a:ext cx="9358346" cy="6858000"/>
            </a:xfrm>
            <a:prstGeom prst="rect">
              <a:avLst/>
            </a:prstGeom>
            <a:noFill/>
            <a:ln>
              <a:noFill/>
            </a:ln>
          </p:spPr>
        </p:pic>
        <p:pic>
          <p:nvPicPr>
            <p:cNvPr id="12" name="Picture 3" descr="C:\Users\NADHIRAH\Pictures\sujud 22.jpg"/>
            <p:cNvPicPr>
              <a:picLocks noChangeAspect="1" noChangeArrowheads="1"/>
            </p:cNvPicPr>
            <p:nvPr/>
          </p:nvPicPr>
          <p:blipFill>
            <a:blip r:embed="rId3"/>
            <a:srcRect/>
            <a:stretch>
              <a:fillRect/>
            </a:stretch>
          </p:blipFill>
          <p:spPr bwMode="auto">
            <a:xfrm>
              <a:off x="0" y="5357826"/>
              <a:ext cx="5000628" cy="1500174"/>
            </a:xfrm>
            <a:prstGeom prst="rect">
              <a:avLst/>
            </a:prstGeom>
            <a:noFill/>
            <a:effectLst>
              <a:softEdge rad="127000"/>
            </a:effectLst>
          </p:spPr>
        </p:pic>
        <p:pic>
          <p:nvPicPr>
            <p:cNvPr id="13" name="Picture 3" descr="C:\Users\NADHIRAH\Pictures\sujud 22.jpg"/>
            <p:cNvPicPr>
              <a:picLocks noChangeAspect="1" noChangeArrowheads="1"/>
            </p:cNvPicPr>
            <p:nvPr/>
          </p:nvPicPr>
          <p:blipFill>
            <a:blip r:embed="rId3"/>
            <a:srcRect/>
            <a:stretch>
              <a:fillRect/>
            </a:stretch>
          </p:blipFill>
          <p:spPr bwMode="auto">
            <a:xfrm>
              <a:off x="4643438" y="5357826"/>
              <a:ext cx="4500562" cy="1500174"/>
            </a:xfrm>
            <a:prstGeom prst="rect">
              <a:avLst/>
            </a:prstGeom>
            <a:noFill/>
            <a:effectLst>
              <a:softEdge rad="127000"/>
            </a:effectLst>
          </p:spPr>
        </p:pic>
      </p:grpSp>
      <p:sp>
        <p:nvSpPr>
          <p:cNvPr id="9" name="Text Box 2"/>
          <p:cNvSpPr txBox="1">
            <a:spLocks noChangeArrowheads="1"/>
          </p:cNvSpPr>
          <p:nvPr/>
        </p:nvSpPr>
        <p:spPr bwMode="auto">
          <a:xfrm>
            <a:off x="714348" y="2428868"/>
            <a:ext cx="7834998" cy="255672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rapatkan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termasuk</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kesempurnaan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solat</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4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pic>
        <p:nvPicPr>
          <p:cNvPr id="10" name="Rectangle 2"/>
          <p:cNvPicPr>
            <a:picLocks noChangeArrowheads="1"/>
          </p:cNvPicPr>
          <p:nvPr/>
        </p:nvPicPr>
        <p:blipFill>
          <a:blip r:embed="rId4"/>
          <a:srcRect/>
          <a:stretch>
            <a:fillRect/>
          </a:stretch>
        </p:blipFill>
        <p:spPr bwMode="auto">
          <a:xfrm>
            <a:off x="-142876" y="1"/>
            <a:ext cx="9358346" cy="1714488"/>
          </a:xfrm>
          <a:prstGeom prst="rect">
            <a:avLst/>
          </a:prstGeom>
          <a:solidFill>
            <a:srgbClr val="21872B"/>
          </a:solidFill>
          <a:ln w="57150">
            <a:solidFill>
              <a:schemeClr val="bg1"/>
            </a:solidFill>
            <a:miter lim="800000"/>
            <a:headEnd/>
            <a:tailEnd/>
          </a:ln>
          <a:effectLst>
            <a:glow rad="101600">
              <a:schemeClr val="tx1">
                <a:alpha val="60000"/>
              </a:schemeClr>
            </a:glow>
          </a:effectLst>
        </p:spPr>
      </p:pic>
    </p:spTree>
  </p:cSld>
  <p:clrMapOvr>
    <a:masterClrMapping/>
  </p:clrMapOvr>
  <p:transition spd="slow"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162122" y="214290"/>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Text Box 2"/>
          <p:cNvSpPr txBox="1">
            <a:spLocks noChangeArrowheads="1"/>
          </p:cNvSpPr>
          <p:nvPr/>
        </p:nvSpPr>
        <p:spPr bwMode="auto">
          <a:xfrm>
            <a:off x="338078" y="3680380"/>
            <a:ext cx="8501122" cy="2248950"/>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islam</a:t>
            </a:r>
            <a:r>
              <a:rPr lang="en-US" sz="28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28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11" name="Rectangle 10"/>
          <p:cNvSpPr/>
          <p:nvPr/>
        </p:nvSpPr>
        <p:spPr>
          <a:xfrm>
            <a:off x="1331794" y="1645026"/>
            <a:ext cx="6388287" cy="1569660"/>
          </a:xfrm>
          <a:prstGeom prst="rect">
            <a:avLst/>
          </a:prstGeom>
        </p:spPr>
        <p:txBody>
          <a:bodyPr wrap="non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يَآ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أَيُّهَا الَّذِينَ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ءَامَنُواْ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اتَّقُواْ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حَقَّ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تُقَاتِهِ</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وَلاَ تَمُوتُنَّ إِلاَّ وَأَنتُم مُّسْلِمُونَ</a:t>
            </a:r>
            <a:endParaRPr lang="ms-MY" sz="48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214344" y="214290"/>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AutoShape 8"/>
          <p:cNvSpPr>
            <a:spLocks noChangeArrowheads="1"/>
          </p:cNvSpPr>
          <p:nvPr/>
        </p:nvSpPr>
        <p:spPr bwMode="auto">
          <a:xfrm>
            <a:off x="285720" y="1600200"/>
            <a:ext cx="8534432" cy="1071570"/>
          </a:xfrm>
          <a:prstGeom prst="roundRect">
            <a:avLst>
              <a:gd name="adj" fmla="val 16667"/>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Tingkatkan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keimanan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ketakwaan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1" name="AutoShape 8"/>
          <p:cNvSpPr>
            <a:spLocks noChangeArrowheads="1"/>
          </p:cNvSpPr>
          <p:nvPr/>
        </p:nvSpPr>
        <p:spPr bwMode="auto">
          <a:xfrm>
            <a:off x="323848" y="2838456"/>
            <a:ext cx="8534432" cy="1071570"/>
          </a:xfrm>
          <a:prstGeom prst="roundRect">
            <a:avLst>
              <a:gd name="adj" fmla="val 16667"/>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Laksanakan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segala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suruhan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tinggalkan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laranganNya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2" name="AutoShape 8"/>
          <p:cNvSpPr>
            <a:spLocks noChangeArrowheads="1"/>
          </p:cNvSpPr>
          <p:nvPr/>
        </p:nvSpPr>
        <p:spPr bwMode="auto">
          <a:xfrm>
            <a:off x="357158" y="4071942"/>
            <a:ext cx="8429684" cy="1071570"/>
          </a:xfrm>
          <a:prstGeom prst="roundRect">
            <a:avLst>
              <a:gd name="adj" fmla="val 16667"/>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Hendaklah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berusaha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mencari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kehidupan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yang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diberkati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rezeki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halal</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3" name="AutoShape 8"/>
          <p:cNvSpPr>
            <a:spLocks noChangeArrowheads="1"/>
          </p:cNvSpPr>
          <p:nvPr/>
        </p:nvSpPr>
        <p:spPr bwMode="auto">
          <a:xfrm>
            <a:off x="428596" y="5286388"/>
            <a:ext cx="8429684" cy="1071570"/>
          </a:xfrm>
          <a:prstGeom prst="roundRect">
            <a:avLst>
              <a:gd name="adj" fmla="val 16667"/>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Diharapkan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kita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menjadi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insan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p>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bertuah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dunia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akhirat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down)">
                                      <p:cBhvr>
                                        <p:cTn id="10" dur="500"/>
                                        <p:tgtEl>
                                          <p:spTgt spid="10">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wipe(down)">
                                      <p:cBhvr>
                                        <p:cTn id="13" dur="500"/>
                                        <p:tgtEl>
                                          <p:spTgt spid="10">
                                            <p:txEl>
                                              <p:pRg st="1" end="1"/>
                                            </p:txEl>
                                          </p:spTgt>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1">
                                            <p:bg/>
                                          </p:spTgt>
                                        </p:tgtEl>
                                        <p:attrNameLst>
                                          <p:attrName>style.visibility</p:attrName>
                                        </p:attrNameLst>
                                      </p:cBhvr>
                                      <p:to>
                                        <p:strVal val="visible"/>
                                      </p:to>
                                    </p:set>
                                    <p:anim calcmode="lin" valueType="num">
                                      <p:cBhvr additive="base">
                                        <p:cTn id="16"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additive="base">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bg/>
                                          </p:spTgt>
                                        </p:tgtEl>
                                        <p:attrNameLst>
                                          <p:attrName>style.visibility</p:attrName>
                                        </p:attrNameLst>
                                      </p:cBhvr>
                                      <p:to>
                                        <p:strVal val="visible"/>
                                      </p:to>
                                    </p:set>
                                    <p:animEffect transition="in" filter="wipe(down)">
                                      <p:cBhvr>
                                        <p:cTn id="28" dur="500"/>
                                        <p:tgtEl>
                                          <p:spTgt spid="12">
                                            <p:bg/>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down)">
                                      <p:cBhvr>
                                        <p:cTn id="31" dur="500"/>
                                        <p:tgtEl>
                                          <p:spTgt spid="12">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wipe(down)">
                                      <p:cBhvr>
                                        <p:cTn id="34" dur="500"/>
                                        <p:tgtEl>
                                          <p:spTgt spid="12">
                                            <p:txEl>
                                              <p:pRg st="1" end="1"/>
                                            </p:txEl>
                                          </p:spTgt>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3">
                                            <p:bg/>
                                          </p:spTgt>
                                        </p:tgtEl>
                                        <p:attrNameLst>
                                          <p:attrName>style.visibility</p:attrName>
                                        </p:attrNameLst>
                                      </p:cBhvr>
                                      <p:to>
                                        <p:strVal val="visible"/>
                                      </p:to>
                                    </p:set>
                                    <p:anim calcmode="lin" valueType="num">
                                      <p:cBhvr additive="base">
                                        <p:cTn id="3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 calcmode="lin" valueType="num">
                                      <p:cBhvr additive="base">
                                        <p:cTn id="4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build="allAtOnce" animBg="1"/>
      <p:bldP spid="12" grpId="0" build="p" animBg="1"/>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Title 1"/>
          <p:cNvSpPr>
            <a:spLocks noGrp="1"/>
          </p:cNvSpPr>
          <p:nvPr>
            <p:ph type="title"/>
          </p:nvPr>
        </p:nvSpPr>
        <p:spPr>
          <a:xfrm>
            <a:off x="381000" y="0"/>
            <a:ext cx="8229600" cy="1071546"/>
          </a:xfrm>
        </p:spPr>
        <p:txBody>
          <a:bodyPr/>
          <a:lstStyle/>
          <a:p>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Tajuk</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Khutbah</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Hari</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r>
              <a:rPr lang="en-US" b="1" dirty="0" err="1"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ini</a:t>
            </a:r>
            <a:r>
              <a:rPr lang="en-US" b="1" dirty="0" smtClean="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rPr>
              <a:t> ……</a:t>
            </a:r>
            <a:endParaRPr lang="en-US" b="1" dirty="0">
              <a:solidFill>
                <a:schemeClr val="bg1"/>
              </a:solidFill>
              <a:effectLst>
                <a:glow rad="228600">
                  <a:schemeClr val="tx1">
                    <a:alpha val="40000"/>
                  </a:schemeClr>
                </a:glow>
                <a:outerShdw blurRad="38100" dist="38100" dir="2700000" algn="tl">
                  <a:srgbClr val="000000">
                    <a:alpha val="43137"/>
                  </a:srgbClr>
                </a:outerShdw>
              </a:effectLst>
              <a:latin typeface="Aharoni" pitchFamily="2" charset="-79"/>
              <a:cs typeface="Aharoni" pitchFamily="2" charset="-79"/>
            </a:endParaRPr>
          </a:p>
        </p:txBody>
      </p:sp>
      <p:sp>
        <p:nvSpPr>
          <p:cNvPr id="12" name="TextBox 11"/>
          <p:cNvSpPr txBox="1"/>
          <p:nvPr/>
        </p:nvSpPr>
        <p:spPr>
          <a:xfrm>
            <a:off x="593923" y="2214554"/>
            <a:ext cx="8215370" cy="212365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Pengamal</a:t>
            </a:r>
            <a:r>
              <a:rPr lang="en-US" sz="66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a:t>
            </a:r>
            <a:r>
              <a:rPr lang="en-US" sz="66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Rasuah</a:t>
            </a:r>
            <a:r>
              <a:rPr lang="en-US" sz="66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a:t>
            </a:r>
            <a:r>
              <a:rPr lang="en-US" sz="6600" b="1" spc="50" dirty="0" err="1"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Pengkhianat</a:t>
            </a:r>
            <a:r>
              <a:rPr lang="en-US" sz="6600" b="1" spc="50" dirty="0" smtClean="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rPr>
              <a:t> Negara</a:t>
            </a:r>
            <a:endParaRPr lang="ms-MY" sz="6600" b="1" spc="50" dirty="0">
              <a:ln w="57150">
                <a:solidFill>
                  <a:srgbClr val="FF0000"/>
                </a:solidFill>
              </a:ln>
              <a:solidFill>
                <a:srgbClr val="FF0000"/>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Bernard MT Condensed" pitchFamily="18" charset="0"/>
            </a:endParaRPr>
          </a:p>
        </p:txBody>
      </p:sp>
      <p:grpSp>
        <p:nvGrpSpPr>
          <p:cNvPr id="15" name="Group 14"/>
          <p:cNvGrpSpPr/>
          <p:nvPr/>
        </p:nvGrpSpPr>
        <p:grpSpPr>
          <a:xfrm>
            <a:off x="214282" y="4143380"/>
            <a:ext cx="9144000" cy="928694"/>
            <a:chOff x="-76200" y="5643578"/>
            <a:chExt cx="9144000" cy="928694"/>
          </a:xfrm>
        </p:grpSpPr>
        <p:sp>
          <p:nvSpPr>
            <p:cNvPr id="13" name="TextBox 12"/>
            <p:cNvSpPr txBox="1"/>
            <p:nvPr/>
          </p:nvSpPr>
          <p:spPr>
            <a:xfrm>
              <a:off x="-76200" y="5643578"/>
              <a:ext cx="9144000" cy="523220"/>
            </a:xfrm>
            <a:prstGeom prst="rect">
              <a:avLst/>
            </a:prstGeom>
            <a:noFill/>
          </p:spPr>
          <p:txBody>
            <a:bodyPr>
              <a:spAutoFit/>
            </a:bodyPr>
            <a:lstStyle/>
            <a:p>
              <a:pPr algn="ctr" fontAlgn="auto">
                <a:spcBef>
                  <a:spcPts val="0"/>
                </a:spcBef>
                <a:spcAft>
                  <a:spcPts val="0"/>
                </a:spcAft>
                <a:defRPr/>
              </a:pPr>
              <a:r>
                <a:rPr lang="en-US" sz="2800" b="1" dirty="0" smtClean="0">
                  <a:ln w="18415" cmpd="sng">
                    <a:solidFill>
                      <a:schemeClr val="tx1"/>
                    </a:solidFill>
                    <a:prstDash val="solid"/>
                  </a:ln>
                  <a:solidFill>
                    <a:srgbClr val="FFFF00"/>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rPr>
                <a:t>20 </a:t>
              </a:r>
              <a:r>
                <a:rPr lang="en-US" sz="2800" b="1" dirty="0" err="1" smtClean="0">
                  <a:ln w="18415" cmpd="sng">
                    <a:solidFill>
                      <a:schemeClr val="tx1"/>
                    </a:solidFill>
                    <a:prstDash val="solid"/>
                  </a:ln>
                  <a:solidFill>
                    <a:srgbClr val="FFFF00"/>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rPr>
                <a:t>Syawal</a:t>
              </a:r>
              <a:r>
                <a:rPr lang="en-US" sz="2800" b="1" dirty="0" smtClean="0">
                  <a:ln w="18415" cmpd="sng">
                    <a:solidFill>
                      <a:schemeClr val="tx1"/>
                    </a:solidFill>
                    <a:prstDash val="solid"/>
                  </a:ln>
                  <a:solidFill>
                    <a:srgbClr val="FFFF00"/>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rPr>
                <a:t>, 1430 / 9 </a:t>
              </a:r>
              <a:r>
                <a:rPr lang="en-US" sz="2800" b="1" dirty="0" err="1" smtClean="0">
                  <a:ln w="18415" cmpd="sng">
                    <a:solidFill>
                      <a:schemeClr val="tx1"/>
                    </a:solidFill>
                    <a:prstDash val="solid"/>
                  </a:ln>
                  <a:solidFill>
                    <a:srgbClr val="FFFF00"/>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rPr>
                <a:t>Oktober</a:t>
              </a:r>
              <a:r>
                <a:rPr lang="en-US" sz="2800" b="1" dirty="0" smtClean="0">
                  <a:ln w="18415" cmpd="sng">
                    <a:solidFill>
                      <a:schemeClr val="tx1"/>
                    </a:solidFill>
                    <a:prstDash val="solid"/>
                  </a:ln>
                  <a:solidFill>
                    <a:srgbClr val="FFFF00"/>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rPr>
                <a:t>, 2009</a:t>
              </a:r>
              <a:endParaRPr lang="en-US" sz="2800" b="1" dirty="0">
                <a:ln w="18415" cmpd="sng">
                  <a:solidFill>
                    <a:schemeClr val="tx1"/>
                  </a:solidFill>
                  <a:prstDash val="solid"/>
                </a:ln>
                <a:solidFill>
                  <a:srgbClr val="FFFF00"/>
                </a:solidFill>
                <a:effectLst>
                  <a:glow rad="228600">
                    <a:schemeClr val="tx1">
                      <a:alpha val="40000"/>
                    </a:schemeClr>
                  </a:glow>
                  <a:outerShdw blurRad="63500" dir="3600000" algn="tl" rotWithShape="0">
                    <a:srgbClr val="000000">
                      <a:alpha val="70000"/>
                    </a:srgbClr>
                  </a:outerShdw>
                </a:effectLst>
                <a:latin typeface="Arial Black" pitchFamily="34" charset="0"/>
                <a:cs typeface="+mn-cs"/>
              </a:endParaRPr>
            </a:p>
          </p:txBody>
        </p:sp>
        <p:sp>
          <p:nvSpPr>
            <p:cNvPr id="14" name="Rectangle 13"/>
            <p:cNvSpPr/>
            <p:nvPr/>
          </p:nvSpPr>
          <p:spPr>
            <a:xfrm>
              <a:off x="1214414" y="5987497"/>
              <a:ext cx="6300827" cy="584775"/>
            </a:xfrm>
            <a:prstGeom prst="rect">
              <a:avLst/>
            </a:prstGeom>
          </p:spPr>
          <p:txBody>
            <a:bodyPr wrap="none">
              <a:spAutoFit/>
            </a:bodyPr>
            <a:lstStyle/>
            <a:p>
              <a:pPr algn="ctr"/>
              <a:r>
                <a:rPr lang="en-US" sz="3200" i="1" dirty="0" smtClean="0">
                  <a:solidFill>
                    <a:srgbClr val="FFFF00"/>
                  </a:solidFill>
                  <a:effectLst>
                    <a:glow rad="101600">
                      <a:schemeClr val="tx1">
                        <a:alpha val="60000"/>
                      </a:schemeClr>
                    </a:glow>
                  </a:effectLst>
                </a:rPr>
                <a:t>http://e-khutbah.terengganu.gov.my</a:t>
              </a:r>
              <a:endParaRPr lang="en-US" sz="3200" i="1" dirty="0">
                <a:solidFill>
                  <a:srgbClr val="FFFF00"/>
                </a:solidFill>
                <a:effectLst>
                  <a:glow rad="101600">
                    <a:schemeClr val="tx1">
                      <a:alpha val="60000"/>
                    </a:schemeClr>
                  </a:glo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3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785848" y="353777"/>
            <a:ext cx="7500928"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Pendahuluan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ectangle 9"/>
          <p:cNvSpPr/>
          <p:nvPr/>
        </p:nvSpPr>
        <p:spPr>
          <a:xfrm>
            <a:off x="1428728" y="4643446"/>
            <a:ext cx="7572396" cy="2000264"/>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81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Penglibatannya</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berlaku</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p>
          <a:p>
            <a:pPr algn="ctr">
              <a:defRPr/>
            </a:pP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dalam</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politik</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sektor</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perkhidmatan</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awam</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dan</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swasta</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dan</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orang</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awam</a:t>
            </a:r>
            <a:endParaRPr lang="en-US" sz="28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2" name="Curved Up Arrow 11"/>
          <p:cNvSpPr/>
          <p:nvPr/>
        </p:nvSpPr>
        <p:spPr>
          <a:xfrm rot="13927834" flipH="1" flipV="1">
            <a:off x="521502" y="3847711"/>
            <a:ext cx="2255839" cy="1018095"/>
          </a:xfrm>
          <a:prstGeom prst="curved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3" name="Rectangle 12"/>
          <p:cNvSpPr/>
          <p:nvPr/>
        </p:nvSpPr>
        <p:spPr>
          <a:xfrm>
            <a:off x="785786" y="1285860"/>
            <a:ext cx="7939110" cy="135732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Perbuatan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jenayah</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ar-SA"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masih</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berlaku</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bimbang</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jadi</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darah</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daging</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dalam</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kehidupan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masyarakat</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sekarang</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t>
            </a:r>
            <a:endParaRPr lang="en-US" sz="24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4" name="Curved Up Arrow 13"/>
          <p:cNvSpPr/>
          <p:nvPr/>
        </p:nvSpPr>
        <p:spPr>
          <a:xfrm rot="9963537" flipH="1" flipV="1">
            <a:off x="3168859" y="2557619"/>
            <a:ext cx="2924096" cy="1388949"/>
          </a:xfrm>
          <a:prstGeom prst="curved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6" name="Oval 15"/>
          <p:cNvSpPr/>
          <p:nvPr/>
        </p:nvSpPr>
        <p:spPr>
          <a:xfrm>
            <a:off x="214282" y="2786058"/>
            <a:ext cx="4714908" cy="1643074"/>
          </a:xfrm>
          <a:prstGeom prst="ellips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chemeClr val="tx1"/>
                  </a:solidFill>
                </a:ln>
                <a:effectLst>
                  <a:glow rad="101600">
                    <a:schemeClr val="tx1">
                      <a:alpha val="60000"/>
                    </a:schemeClr>
                  </a:glow>
                </a:effectLst>
                <a:latin typeface="Arial Black" pitchFamily="34" charset="0"/>
              </a:rPr>
              <a:t>RASUAH</a:t>
            </a:r>
            <a:endParaRPr lang="ms-MY" sz="4800" dirty="0">
              <a:ln>
                <a:solidFill>
                  <a:schemeClr val="tx1"/>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429784" cy="7143776"/>
            <a:chOff x="0" y="0"/>
            <a:chExt cx="9429784" cy="7143776"/>
          </a:xfrm>
        </p:grpSpPr>
        <p:pic>
          <p:nvPicPr>
            <p:cNvPr id="5" name="Picture 3" descr="C:\Users\NADHIRAH\Pictures\masjid-putrajaya.jpg"/>
            <p:cNvPicPr>
              <a:picLocks noChangeAspect="1" noChangeArrowheads="1"/>
            </p:cNvPicPr>
            <p:nvPr/>
          </p:nvPicPr>
          <p:blipFill>
            <a:blip r:embed="rId2">
              <a:lum contrast="30000"/>
            </a:blip>
            <a:stretch>
              <a:fillRect/>
            </a:stretch>
          </p:blipFill>
          <p:spPr bwMode="auto">
            <a:xfrm>
              <a:off x="0" y="1071546"/>
              <a:ext cx="5221089" cy="5786454"/>
            </a:xfrm>
            <a:prstGeom prst="rect">
              <a:avLst/>
            </a:prstGeom>
            <a:noFill/>
            <a:ln>
              <a:noFill/>
            </a:ln>
            <a:effectLst>
              <a:softEdge rad="635000"/>
            </a:effectLst>
          </p:spPr>
        </p:pic>
        <p:pic>
          <p:nvPicPr>
            <p:cNvPr id="6" name="Picture 11" descr="C:\Users\NADHIRAH\Pictures\rasuah.jpg"/>
            <p:cNvPicPr>
              <a:picLocks noChangeAspect="1" noChangeArrowheads="1"/>
            </p:cNvPicPr>
            <p:nvPr/>
          </p:nvPicPr>
          <p:blipFill>
            <a:blip r:embed="rId3"/>
            <a:srcRect/>
            <a:stretch>
              <a:fillRect/>
            </a:stretch>
          </p:blipFill>
          <p:spPr bwMode="auto">
            <a:xfrm>
              <a:off x="2428892" y="642942"/>
              <a:ext cx="7000892" cy="6500834"/>
            </a:xfrm>
            <a:prstGeom prst="rect">
              <a:avLst/>
            </a:prstGeom>
            <a:noFill/>
            <a:effectLst>
              <a:softEdge rad="317500"/>
            </a:effectLst>
          </p:spPr>
        </p:pic>
        <p:pic>
          <p:nvPicPr>
            <p:cNvPr id="7" name="Picture 16" descr="http://t1.gstatic.com/images?q=tbn:IkNRxEFwvN6PKM:http://1.bp.blogspot.com/_2e16uG7Mf_4/Sd2VPQPQktI/AAAAAAAAB5M/TQ4E5MMHdSM/s400/bribery.gif">
              <a:hlinkClick r:id="rId4"/>
            </p:cNvPr>
            <p:cNvPicPr>
              <a:picLocks noChangeAspect="1" noChangeArrowheads="1"/>
            </p:cNvPicPr>
            <p:nvPr/>
          </p:nvPicPr>
          <p:blipFill>
            <a:blip r:embed="rId5"/>
            <a:srcRect/>
            <a:stretch>
              <a:fillRect/>
            </a:stretch>
          </p:blipFill>
          <p:spPr bwMode="auto">
            <a:xfrm rot="21122902">
              <a:off x="4489658" y="3539364"/>
              <a:ext cx="3812226" cy="2172933"/>
            </a:xfrm>
            <a:prstGeom prst="rect">
              <a:avLst/>
            </a:prstGeom>
            <a:noFill/>
            <a:effectLst>
              <a:softEdge rad="317500"/>
            </a:effectLst>
          </p:spPr>
        </p:pic>
        <p:sp>
          <p:nvSpPr>
            <p:cNvPr id="8" name="Rectangle 7"/>
            <p:cNvSpPr/>
            <p:nvPr/>
          </p:nvSpPr>
          <p:spPr>
            <a:xfrm>
              <a:off x="0" y="0"/>
              <a:ext cx="9144000" cy="1071546"/>
            </a:xfrm>
            <a:prstGeom prst="rect">
              <a:avLst/>
            </a:prstGeom>
            <a:gradFill flip="none" rotWithShape="1">
              <a:gsLst>
                <a:gs pos="0">
                  <a:srgbClr val="21872B">
                    <a:shade val="30000"/>
                    <a:satMod val="115000"/>
                  </a:srgbClr>
                </a:gs>
                <a:gs pos="50000">
                  <a:srgbClr val="21872B">
                    <a:shade val="67500"/>
                    <a:satMod val="115000"/>
                  </a:srgbClr>
                </a:gs>
                <a:gs pos="100000">
                  <a:srgbClr val="21872B">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9" name="Rectangle 8"/>
          <p:cNvSpPr/>
          <p:nvPr/>
        </p:nvSpPr>
        <p:spPr>
          <a:xfrm>
            <a:off x="785848" y="214290"/>
            <a:ext cx="7500928" cy="646331"/>
          </a:xfrm>
          <a:prstGeom prst="rect">
            <a:avLst/>
          </a:prstGeom>
        </p:spPr>
        <p:txBody>
          <a:bodyPr wrap="square">
            <a:spAutoFit/>
          </a:bodyPr>
          <a:lstStyle/>
          <a:p>
            <a:pPr fontAlgn="auto">
              <a:spcBef>
                <a:spcPts val="0"/>
              </a:spcBef>
              <a:spcAft>
                <a:spcPts val="0"/>
              </a:spcAft>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RASUAH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adalah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Curved Down Arrow 10"/>
          <p:cNvSpPr/>
          <p:nvPr/>
        </p:nvSpPr>
        <p:spPr>
          <a:xfrm rot="5607545" flipV="1">
            <a:off x="703438" y="3235476"/>
            <a:ext cx="3073263" cy="2053281"/>
          </a:xfrm>
          <a:prstGeom prst="curvedDownArrow">
            <a:avLst>
              <a:gd name="adj1" fmla="val 25719"/>
              <a:gd name="adj2" fmla="val 74838"/>
              <a:gd name="adj3" fmla="val 25000"/>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3" name="Rectangle 12"/>
          <p:cNvSpPr/>
          <p:nvPr/>
        </p:nvSpPr>
        <p:spPr>
          <a:xfrm>
            <a:off x="4143372" y="1285860"/>
            <a:ext cx="4643470" cy="1714512"/>
          </a:xfrm>
          <a:prstGeom prst="rect">
            <a:avLst/>
          </a:prstGeom>
          <a:solidFill>
            <a:srgbClr val="0000FF"/>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Perbuatan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meminta</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menawar</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menerima</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suapan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tuntutan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palsu</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menyalahgunakan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jawatan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endParaRPr lang="en-US" sz="24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4" name="Curved Down Arrow 13"/>
          <p:cNvSpPr/>
          <p:nvPr/>
        </p:nvSpPr>
        <p:spPr>
          <a:xfrm flipV="1">
            <a:off x="1357291" y="3003230"/>
            <a:ext cx="5500726" cy="1640216"/>
          </a:xfrm>
          <a:prstGeom prst="curvedDownArrow">
            <a:avLst>
              <a:gd name="adj1" fmla="val 26741"/>
              <a:gd name="adj2" fmla="val 50000"/>
              <a:gd name="adj3" fmla="val 34620"/>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2" name="TextBox 11"/>
          <p:cNvSpPr txBox="1"/>
          <p:nvPr/>
        </p:nvSpPr>
        <p:spPr>
          <a:xfrm>
            <a:off x="285720" y="2428868"/>
            <a:ext cx="3786214" cy="1015663"/>
          </a:xfrm>
          <a:prstGeom prst="rect">
            <a:avLst/>
          </a:prstGeom>
          <a:solidFill>
            <a:srgbClr val="FF0000"/>
          </a:solidFill>
          <a:ln>
            <a:solidFill>
              <a:schemeClr val="bg1"/>
            </a:solidFill>
          </a:ln>
          <a:effectLst>
            <a:glow rad="101600">
              <a:schemeClr val="accent2">
                <a:satMod val="175000"/>
                <a:alpha val="40000"/>
              </a:schemeClr>
            </a:glo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6000" b="1" spc="50" dirty="0" smtClean="0">
                <a:ln w="28575">
                  <a:solidFill>
                    <a:srgbClr val="0000FF"/>
                  </a:solidFill>
                </a:ln>
                <a:solidFill>
                  <a:schemeClr val="bg1"/>
                </a:solidFill>
                <a:effectLst>
                  <a:glow rad="101600">
                    <a:schemeClr val="tx1">
                      <a:alpha val="60000"/>
                    </a:schemeClr>
                  </a:glow>
                  <a:outerShdw blurRad="76200" dist="50800" dir="5400000" algn="tl" rotWithShape="0">
                    <a:srgbClr val="000000">
                      <a:alpha val="65000"/>
                    </a:srgbClr>
                  </a:outerShdw>
                </a:effectLst>
                <a:latin typeface="Berlin Sans FB Demi" pitchFamily="34" charset="0"/>
              </a:rPr>
              <a:t>RASUAH</a:t>
            </a:r>
            <a:endParaRPr lang="ms-MY" sz="6000" b="1" spc="50" dirty="0">
              <a:ln w="28575">
                <a:solidFill>
                  <a:srgbClr val="0000FF"/>
                </a:solidFill>
              </a:ln>
              <a:solidFill>
                <a:schemeClr val="bg1"/>
              </a:solidFill>
              <a:effectLst>
                <a:glow rad="101600">
                  <a:schemeClr val="tx1">
                    <a:alpha val="60000"/>
                  </a:schemeClr>
                </a:glow>
                <a:outerShdw blurRad="76200" dist="50800" dir="5400000" algn="tl" rotWithShape="0">
                  <a:srgbClr val="000000">
                    <a:alpha val="65000"/>
                  </a:srgbClr>
                </a:outerShdw>
              </a:effectLst>
              <a:latin typeface="Berlin Sans FB Demi" pitchFamily="34" charset="0"/>
            </a:endParaRPr>
          </a:p>
        </p:txBody>
      </p:sp>
      <p:sp>
        <p:nvSpPr>
          <p:cNvPr id="10" name="Rectangle 9"/>
          <p:cNvSpPr/>
          <p:nvPr/>
        </p:nvSpPr>
        <p:spPr>
          <a:xfrm>
            <a:off x="3214678" y="4357694"/>
            <a:ext cx="5572164" cy="2214578"/>
          </a:xfrm>
          <a:prstGeom prst="rect">
            <a:avLst/>
          </a:prstGeom>
          <a:solidFill>
            <a:srgbClr val="FF0000"/>
          </a:soli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92075" algn="ctr">
              <a:defRPr/>
            </a:pP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HARAM </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dosa</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besar</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dalam</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perspektif</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Islam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berdasarkan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dalil</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Qat’ie</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iaitu</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Al-Quran , as-</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Sunnah</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dan</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Ijmak</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4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Ulama</a:t>
            </a:r>
            <a:r>
              <a:rPr lang="en-US" sz="24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t>
            </a:r>
            <a:endParaRPr lang="en-US" sz="24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strVal val="#ppt_w*0.70"/>
                                          </p:val>
                                        </p:tav>
                                        <p:tav tm="100000">
                                          <p:val>
                                            <p:strVal val="#ppt_w"/>
                                          </p:val>
                                        </p:tav>
                                      </p:tavLst>
                                    </p:anim>
                                    <p:anim calcmode="lin" valueType="num">
                                      <p:cBhvr>
                                        <p:cTn id="8" dur="2000" fill="hold"/>
                                        <p:tgtEl>
                                          <p:spTgt spid="11"/>
                                        </p:tgtEl>
                                        <p:attrNameLst>
                                          <p:attrName>ppt_h</p:attrName>
                                        </p:attrNameLst>
                                      </p:cBhvr>
                                      <p:tavLst>
                                        <p:tav tm="0">
                                          <p:val>
                                            <p:strVal val="#ppt_h"/>
                                          </p:val>
                                        </p:tav>
                                        <p:tav tm="100000">
                                          <p:val>
                                            <p:strVal val="#ppt_h"/>
                                          </p:val>
                                        </p:tav>
                                      </p:tavLst>
                                    </p:anim>
                                    <p:animEffect transition="in" filter="fade">
                                      <p:cBhvr>
                                        <p:cTn id="9" dur="2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strVal val="#ppt_w*0.70"/>
                                          </p:val>
                                        </p:tav>
                                        <p:tav tm="100000">
                                          <p:val>
                                            <p:strVal val="#ppt_w"/>
                                          </p:val>
                                        </p:tav>
                                      </p:tavLst>
                                    </p:anim>
                                    <p:anim calcmode="lin" valueType="num">
                                      <p:cBhvr>
                                        <p:cTn id="13" dur="2000" fill="hold"/>
                                        <p:tgtEl>
                                          <p:spTgt spid="10"/>
                                        </p:tgtEl>
                                        <p:attrNameLst>
                                          <p:attrName>ppt_h</p:attrName>
                                        </p:attrNameLst>
                                      </p:cBhvr>
                                      <p:tavLst>
                                        <p:tav tm="0">
                                          <p:val>
                                            <p:strVal val="#ppt_h"/>
                                          </p:val>
                                        </p:tav>
                                        <p:tav tm="100000">
                                          <p:val>
                                            <p:strVal val="#ppt_h"/>
                                          </p:val>
                                        </p:tav>
                                      </p:tavLst>
                                    </p:anim>
                                    <p:animEffect transition="in" filter="fade">
                                      <p:cBhvr>
                                        <p:cTn id="14" dur="20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2000" fill="hold"/>
                                        <p:tgtEl>
                                          <p:spTgt spid="14"/>
                                        </p:tgtEl>
                                        <p:attrNameLst>
                                          <p:attrName>ppt_w</p:attrName>
                                        </p:attrNameLst>
                                      </p:cBhvr>
                                      <p:tavLst>
                                        <p:tav tm="0">
                                          <p:val>
                                            <p:strVal val="#ppt_w*0.70"/>
                                          </p:val>
                                        </p:tav>
                                        <p:tav tm="100000">
                                          <p:val>
                                            <p:strVal val="#ppt_w"/>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1550</Words>
  <Application>Microsoft Office PowerPoint</Application>
  <PresentationFormat>On-screen Show (4:3)</PresentationFormat>
  <Paragraphs>210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Tajuk Khutbah Hari ini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NADHIRAH</dc:creator>
  <cp:lastModifiedBy>NADHIRAH</cp:lastModifiedBy>
  <cp:revision>71</cp:revision>
  <dcterms:created xsi:type="dcterms:W3CDTF">2009-10-06T06:24:22Z</dcterms:created>
  <dcterms:modified xsi:type="dcterms:W3CDTF">2009-10-08T02:15:10Z</dcterms:modified>
</cp:coreProperties>
</file>